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86" r:id="rId2"/>
    <p:sldId id="258" r:id="rId3"/>
    <p:sldId id="259" r:id="rId4"/>
    <p:sldId id="306" r:id="rId5"/>
    <p:sldId id="309" r:id="rId6"/>
    <p:sldId id="305" r:id="rId7"/>
    <p:sldId id="331" r:id="rId8"/>
    <p:sldId id="360" r:id="rId9"/>
    <p:sldId id="361" r:id="rId10"/>
    <p:sldId id="374" r:id="rId11"/>
    <p:sldId id="375" r:id="rId12"/>
    <p:sldId id="362" r:id="rId13"/>
    <p:sldId id="376" r:id="rId14"/>
    <p:sldId id="363" r:id="rId15"/>
    <p:sldId id="377" r:id="rId16"/>
    <p:sldId id="364" r:id="rId17"/>
    <p:sldId id="378" r:id="rId18"/>
    <p:sldId id="379" r:id="rId19"/>
    <p:sldId id="380" r:id="rId20"/>
    <p:sldId id="351" r:id="rId21"/>
    <p:sldId id="338" r:id="rId22"/>
    <p:sldId id="318" r:id="rId23"/>
    <p:sldId id="319" r:id="rId24"/>
    <p:sldId id="373" r:id="rId25"/>
    <p:sldId id="302" r:id="rId26"/>
    <p:sldId id="345" r:id="rId27"/>
    <p:sldId id="346" r:id="rId28"/>
    <p:sldId id="277" r:id="rId29"/>
    <p:sldId id="278" r:id="rId30"/>
    <p:sldId id="320" r:id="rId31"/>
    <p:sldId id="280" r:id="rId32"/>
    <p:sldId id="281" r:id="rId33"/>
    <p:sldId id="285" r:id="rId34"/>
    <p:sldId id="347" r:id="rId35"/>
    <p:sldId id="356" r:id="rId36"/>
    <p:sldId id="365" r:id="rId37"/>
    <p:sldId id="282" r:id="rId38"/>
    <p:sldId id="287" r:id="rId39"/>
    <p:sldId id="288" r:id="rId40"/>
    <p:sldId id="372" r:id="rId41"/>
    <p:sldId id="290" r:id="rId42"/>
    <p:sldId id="367" r:id="rId43"/>
    <p:sldId id="370" r:id="rId44"/>
    <p:sldId id="366" r:id="rId45"/>
    <p:sldId id="381" r:id="rId46"/>
    <p:sldId id="369" r:id="rId47"/>
    <p:sldId id="289" r:id="rId48"/>
    <p:sldId id="292" r:id="rId49"/>
    <p:sldId id="371" r:id="rId50"/>
    <p:sldId id="357" r:id="rId51"/>
    <p:sldId id="350" r:id="rId52"/>
    <p:sldId id="325" r:id="rId53"/>
    <p:sldId id="328" r:id="rId54"/>
    <p:sldId id="298" r:id="rId55"/>
    <p:sldId id="299" r:id="rId56"/>
    <p:sldId id="330" r:id="rId57"/>
    <p:sldId id="382" r:id="rId58"/>
    <p:sldId id="383" r:id="rId59"/>
    <p:sldId id="384" r:id="rId60"/>
    <p:sldId id="385" r:id="rId6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A2004-A089-4756-4666-4D2B07E90188}" name="Lissa Powell" initials="LP" userId="S::powelll@nasfaa.org::ee691c9a-30d0-455b-b688-add8285ac695" providerId="AD"/>
  <p188:author id="{A0029B77-A3A9-4ECA-1C35-CBED6991565B}" name="Sarah Austin" initials="SA" userId="S::austins@nasfaa.org::94a25384-544c-49b2-a8db-09c9d094886c" providerId="AD"/>
  <p188:author id="{846D7C99-9693-0A3B-CFBC-F6F58D3D14F5}" name="Debra La Grone" initials="DLG" userId="S::lagroned@nasfaa.org::8ae4e4ee-2b87-428c-a5cd-b11307ef7362" providerId="AD"/>
  <p188:author id="{5313F0DF-1D2B-833B-2DC5-1CD1488D26F5}" name="Norma Robinson" initials="NR" userId="S::robinsonn@nasfaa.org::d5752999-feb1-4e81-9398-58af882d5e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D"/>
    <a:srgbClr val="6DBE4B"/>
    <a:srgbClr val="DE7E26"/>
    <a:srgbClr val="B94197"/>
    <a:srgbClr val="58595B"/>
    <a:srgbClr val="C54FAF"/>
    <a:srgbClr val="005B99"/>
    <a:srgbClr val="007CA8"/>
    <a:srgbClr val="F4EE00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0" autoAdjust="0"/>
    <p:restoredTop sz="94660"/>
  </p:normalViewPr>
  <p:slideViewPr>
    <p:cSldViewPr>
      <p:cViewPr varScale="1">
        <p:scale>
          <a:sx n="112" d="100"/>
          <a:sy n="112" d="100"/>
        </p:scale>
        <p:origin x="1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75" d="100"/>
          <a:sy n="75" d="100"/>
        </p:scale>
        <p:origin x="3738" y="5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Wisconsin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58595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TIP</a:t>
          </a:r>
        </a:p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(Talent Incentive Program)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DE7E2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TAG</a:t>
          </a:r>
        </a:p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(Tuition Assistance Grant)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004E7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WI Veterans Grant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B9419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WI Academic Excellence Program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Minority Grant</a:t>
          </a:r>
        </a:p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(under review by the State)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6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B0C99F12-FC81-415D-AEAD-4E552DEABC5C}" type="pres">
      <dgm:prSet presAssocID="{D8C1DA9E-C270-47F3-8537-BEC065CD2B7B}" presName="node" presStyleLbl="node1" presStyleIdx="1" presStyleCnt="6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2" presStyleCnt="6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3" presStyleCnt="6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4" presStyleCnt="6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5" presStyleCnt="6">
        <dgm:presLayoutVars>
          <dgm:bulletEnabled val="1"/>
        </dgm:presLayoutVars>
      </dgm:prSet>
      <dgm:spPr/>
    </dgm:pt>
  </dgm:ptLst>
  <dgm:cxnLst>
    <dgm:cxn modelId="{5D516D09-2290-41E0-B543-E949DA7A0D98}" srcId="{2C3B3EE8-1974-4721-AEB7-E3A2FDF93822}" destId="{75ED350A-5613-4C2D-AC5E-71B325FFEAC6}" srcOrd="5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2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4" destOrd="0" parTransId="{8002DC73-3526-47C2-A76E-49BB41116437}" sibTransId="{F4C14619-512F-47BD-998D-77955E0F118B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1" destOrd="0" parTransId="{B4F67637-F831-43C2-AE1B-6B0E8909F146}" sibTransId="{860E649F-81FB-40C4-89D6-7DFC5757FB58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3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990C8A6C-D149-4330-A646-22D1E47E180B}" type="presParOf" srcId="{8E94DB06-A882-425C-B771-3778FC160372}" destId="{B0C99F12-FC81-415D-AEAD-4E552DEABC5C}" srcOrd="2" destOrd="0" presId="urn:microsoft.com/office/officeart/2005/8/layout/default"/>
    <dgm:cxn modelId="{A6338025-C737-4DE7-B726-A19AABC8FBDD}" type="presParOf" srcId="{8E94DB06-A882-425C-B771-3778FC160372}" destId="{1A80CB66-F6F8-4D2B-A0F6-D7E51B69A853}" srcOrd="3" destOrd="0" presId="urn:microsoft.com/office/officeart/2005/8/layout/default"/>
    <dgm:cxn modelId="{296ECE5A-191C-490B-8189-D5E32408D67D}" type="presParOf" srcId="{8E94DB06-A882-425C-B771-3778FC160372}" destId="{2EEFF565-0FA5-4AFE-8EC9-CF46641B257F}" srcOrd="4" destOrd="0" presId="urn:microsoft.com/office/officeart/2005/8/layout/default"/>
    <dgm:cxn modelId="{1723EBED-DB26-42EA-A03A-E1F7E6C99A98}" type="presParOf" srcId="{8E94DB06-A882-425C-B771-3778FC160372}" destId="{3531B753-653F-4E59-B2F5-08469469C2DA}" srcOrd="5" destOrd="0" presId="urn:microsoft.com/office/officeart/2005/8/layout/default"/>
    <dgm:cxn modelId="{9C8C247E-C18C-4EC2-AF61-A954A8DA53B9}" type="presParOf" srcId="{8E94DB06-A882-425C-B771-3778FC160372}" destId="{5927B7F6-1A6B-4BE6-9A00-80A8F3451E16}" srcOrd="6" destOrd="0" presId="urn:microsoft.com/office/officeart/2005/8/layout/default"/>
    <dgm:cxn modelId="{A5DE739B-9A8C-4E43-A445-48F16FFD54B2}" type="presParOf" srcId="{8E94DB06-A882-425C-B771-3778FC160372}" destId="{ED234A13-193D-4539-ADE1-4E21D01069A4}" srcOrd="7" destOrd="0" presId="urn:microsoft.com/office/officeart/2005/8/layout/default"/>
    <dgm:cxn modelId="{40ECB347-707C-4C03-9ED3-4CADFE0A2612}" type="presParOf" srcId="{8E94DB06-A882-425C-B771-3778FC160372}" destId="{799B4B1F-19A5-4028-A572-1E0AD4FB66AD}" srcOrd="8" destOrd="0" presId="urn:microsoft.com/office/officeart/2005/8/layout/default"/>
    <dgm:cxn modelId="{25D1CC27-56ED-48E0-A64C-C23E492A1BB1}" type="presParOf" srcId="{8E94DB06-A882-425C-B771-3778FC160372}" destId="{6AD71644-83C8-4E5A-AA6A-F692A90E17DF}" srcOrd="9" destOrd="0" presId="urn:microsoft.com/office/officeart/2005/8/layout/default"/>
    <dgm:cxn modelId="{40F0C02C-5D4A-4746-9693-D7519CB4B872}" type="presParOf" srcId="{8E94DB06-A882-425C-B771-3778FC160372}" destId="{F8FCE1B0-A15B-4784-82E6-5BFC1F3402C4}" srcOrd="10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DE7E26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DE7E2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DE7E26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Online FAFSA</a:t>
          </a: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AAEED-D706-421A-938F-BA71B30ECD26}">
      <dgm:prSet phldrT="[Text]" custT="1"/>
      <dgm:spPr>
        <a:solidFill>
          <a:srgbClr val="DE7E26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www.studentaid.gov</a:t>
          </a:r>
        </a:p>
      </dgm:t>
    </dgm:pt>
    <dgm:pt modelId="{5FD3E7E4-3858-4C89-B1AF-2FEB16058084}" type="parTrans" cxnId="{D78ADD1D-FDF5-4461-B584-D64FCB714423}">
      <dgm:prSet/>
      <dgm:spPr/>
      <dgm:t>
        <a:bodyPr/>
        <a:lstStyle/>
        <a:p>
          <a:endParaRPr lang="en-US"/>
        </a:p>
      </dgm:t>
    </dgm:pt>
    <dgm:pt modelId="{14C9936D-1581-4F9E-85B5-2DA83B84C501}" type="sibTrans" cxnId="{D78ADD1D-FDF5-4461-B584-D64FCB714423}">
      <dgm:prSet/>
      <dgm:spPr/>
      <dgm:t>
        <a:bodyPr/>
        <a:lstStyle/>
        <a:p>
          <a:endParaRPr lang="en-US"/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1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</dgm:pt>
    <dgm:pt modelId="{906AA4CF-0ED2-4FF9-81BF-77B8079E4AA5}" type="pres">
      <dgm:prSet presAssocID="{277BE417-03EF-4697-9F53-959049A083A9}" presName="extraNode" presStyleLbl="node1" presStyleIdx="0" presStyleCnt="1"/>
      <dgm:spPr/>
    </dgm:pt>
    <dgm:pt modelId="{C4B01E35-4295-4EA2-9E5F-980532AB6CE5}" type="pres">
      <dgm:prSet presAssocID="{277BE417-03EF-4697-9F53-959049A083A9}" presName="dstNode" presStyleLbl="node1" presStyleIdx="0" presStyleCnt="1"/>
      <dgm:spPr/>
    </dgm:pt>
    <dgm:pt modelId="{F2738B41-2685-4679-BD58-CDECA3A82757}" type="pres">
      <dgm:prSet presAssocID="{6FEDE659-102A-4A7C-86FD-956EB086DA44}" presName="text_1" presStyleLbl="node1" presStyleIdx="0" presStyleCnt="1">
        <dgm:presLayoutVars>
          <dgm:bulletEnabled val="1"/>
        </dgm:presLayoutVars>
      </dgm:prSet>
      <dgm:spPr/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1"/>
      <dgm:spPr>
        <a:ln>
          <a:solidFill>
            <a:srgbClr val="004E7D"/>
          </a:solidFill>
        </a:ln>
      </dgm:spPr>
    </dgm:pt>
  </dgm:ptLst>
  <dgm:cxnLst>
    <dgm:cxn modelId="{E63A891D-2B78-47CE-A455-0ECDB1A76BEF}" type="presOf" srcId="{930AAEED-D706-421A-938F-BA71B30ECD26}" destId="{F2738B41-2685-4679-BD58-CDECA3A82757}" srcOrd="0" destOrd="1" presId="urn:microsoft.com/office/officeart/2008/layout/VerticalCurvedList"/>
    <dgm:cxn modelId="{D78ADD1D-FDF5-4461-B584-D64FCB714423}" srcId="{6FEDE659-102A-4A7C-86FD-956EB086DA44}" destId="{930AAEED-D706-421A-938F-BA71B30ECD26}" srcOrd="0" destOrd="0" parTransId="{5FD3E7E4-3858-4C89-B1AF-2FEB16058084}" sibTransId="{14C9936D-1581-4F9E-85B5-2DA83B84C501}"/>
    <dgm:cxn modelId="{DB146D66-650E-4635-BD94-387ADBB4ECB8}" type="presOf" srcId="{6FEDE659-102A-4A7C-86FD-956EB086DA44}" destId="{F2738B41-2685-4679-BD58-CDECA3A82757}" srcOrd="0" destOrd="0" presId="urn:microsoft.com/office/officeart/2008/layout/VerticalCurvedList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0322E2E1-A871-47EB-BC0C-38AF9E7CCDA9}" type="presOf" srcId="{14C9936D-1581-4F9E-85B5-2DA83B84C501}" destId="{4CCD4D92-CB6F-4FFF-924A-C5CEE4869F8D}" srcOrd="0" destOrd="0" presId="urn:microsoft.com/office/officeart/2008/layout/VerticalCurvedList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BC370CB4-DB51-4823-BA1B-FB3C354B2519}" type="presParOf" srcId="{EC7C29F2-E48D-49B2-8F3C-8CF882BAAE46}" destId="{4DACA730-C81C-4697-87A3-6CF51FAA60C5}" srcOrd="0" destOrd="0" presId="urn:microsoft.com/office/officeart/2008/layout/VerticalCurvedList"/>
    <dgm:cxn modelId="{EA211BCE-AFCF-4FD5-B5DD-8BDE37A4D4F1}" type="presParOf" srcId="{4DACA730-C81C-4697-87A3-6CF51FAA60C5}" destId="{32594E5E-6164-46EE-8D62-2057AF3D682B}" srcOrd="0" destOrd="0" presId="urn:microsoft.com/office/officeart/2008/layout/VerticalCurvedList"/>
    <dgm:cxn modelId="{925ED43A-12F9-43F4-B890-494CAAE0DE25}" type="presParOf" srcId="{32594E5E-6164-46EE-8D62-2057AF3D682B}" destId="{D4E5EBB4-4443-40BC-9DD5-049D8072D240}" srcOrd="0" destOrd="0" presId="urn:microsoft.com/office/officeart/2008/layout/VerticalCurvedList"/>
    <dgm:cxn modelId="{63B1292E-4773-4791-B476-D5F85DA072D5}" type="presParOf" srcId="{32594E5E-6164-46EE-8D62-2057AF3D682B}" destId="{4CCD4D92-CB6F-4FFF-924A-C5CEE4869F8D}" srcOrd="1" destOrd="0" presId="urn:microsoft.com/office/officeart/2008/layout/VerticalCurvedList"/>
    <dgm:cxn modelId="{3BAEDEC6-3603-4B72-8930-3FD876D8AAE5}" type="presParOf" srcId="{32594E5E-6164-46EE-8D62-2057AF3D682B}" destId="{906AA4CF-0ED2-4FF9-81BF-77B8079E4AA5}" srcOrd="2" destOrd="0" presId="urn:microsoft.com/office/officeart/2008/layout/VerticalCurvedList"/>
    <dgm:cxn modelId="{481D35F7-C8E3-43BE-A671-AB0E42E77C73}" type="presParOf" srcId="{32594E5E-6164-46EE-8D62-2057AF3D682B}" destId="{C4B01E35-4295-4EA2-9E5F-980532AB6CE5}" srcOrd="3" destOrd="0" presId="urn:microsoft.com/office/officeart/2008/layout/VerticalCurvedList"/>
    <dgm:cxn modelId="{382C95F9-E4EA-4C53-96DF-4261EE0A9730}" type="presParOf" srcId="{4DACA730-C81C-4697-87A3-6CF51FAA60C5}" destId="{F2738B41-2685-4679-BD58-CDECA3A82757}" srcOrd="1" destOrd="0" presId="urn:microsoft.com/office/officeart/2008/layout/VerticalCurvedList"/>
    <dgm:cxn modelId="{7ED8EBA6-E075-4AD4-B863-61A0B600567E}" type="presParOf" srcId="{4DACA730-C81C-4697-87A3-6CF51FAA60C5}" destId="{8D47F348-DFC3-43B3-86C2-7507DA9A4320}" srcOrd="2" destOrd="0" presId="urn:microsoft.com/office/officeart/2008/layout/VerticalCurvedList"/>
    <dgm:cxn modelId="{BDA5EA43-9DF3-47FE-9CFF-BE3B36FC5787}" type="presParOf" srcId="{8D47F348-DFC3-43B3-86C2-7507DA9A4320}" destId="{85B04281-9A45-4F2A-ADFB-2AFDD8F4A1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00E4B1-1183-4D06-A15A-F023BA95A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42362-473E-47A6-B0DF-42526255F812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</a:rPr>
            <a:t> Applicants</a:t>
          </a:r>
        </a:p>
      </dgm:t>
    </dgm:pt>
    <dgm:pt modelId="{351C16AD-2EDB-45DB-A994-712D09F2133E}" type="parTrans" cxnId="{DA5DCE2A-284F-4D04-A736-891F07BF1F27}">
      <dgm:prSet/>
      <dgm:spPr/>
      <dgm:t>
        <a:bodyPr/>
        <a:lstStyle/>
        <a:p>
          <a:endParaRPr lang="en-US"/>
        </a:p>
      </dgm:t>
    </dgm:pt>
    <dgm:pt modelId="{B133DF24-7AE4-49D1-B48D-50C07777023D}" type="sibTrans" cxnId="{DA5DCE2A-284F-4D04-A736-891F07BF1F27}">
      <dgm:prSet/>
      <dgm:spPr/>
      <dgm:t>
        <a:bodyPr/>
        <a:lstStyle/>
        <a:p>
          <a:endParaRPr lang="en-US"/>
        </a:p>
      </dgm:t>
    </dgm:pt>
    <dgm:pt modelId="{15017AAA-01F0-4156-AC32-A8B5772B0AB1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1EBAB-6309-432C-9C51-0B1BA30D0851}" type="parTrans" cxnId="{B784FCD0-2238-43C5-969B-CA28296FCEBB}">
      <dgm:prSet/>
      <dgm:spPr/>
      <dgm:t>
        <a:bodyPr/>
        <a:lstStyle/>
        <a:p>
          <a:endParaRPr lang="en-US"/>
        </a:p>
      </dgm:t>
    </dgm:pt>
    <dgm:pt modelId="{E833B775-2B0E-4239-AC9B-DD9536FBC027}" type="sibTrans" cxnId="{B784FCD0-2238-43C5-969B-CA28296FCEBB}">
      <dgm:prSet/>
      <dgm:spPr/>
      <dgm:t>
        <a:bodyPr/>
        <a:lstStyle/>
        <a:p>
          <a:endParaRPr lang="en-US"/>
        </a:p>
      </dgm:t>
    </dgm:pt>
    <dgm:pt modelId="{C83134BF-B898-46E8-BF4F-A85B7574998F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Applicants</a:t>
          </a:r>
        </a:p>
      </dgm:t>
    </dgm:pt>
    <dgm:pt modelId="{30D46085-BDAF-4ED2-B24F-9ECD4DE9F068}" type="parTrans" cxnId="{EAC934EA-F766-4B67-9A2E-A68B8B71818A}">
      <dgm:prSet/>
      <dgm:spPr/>
      <dgm:t>
        <a:bodyPr/>
        <a:lstStyle/>
        <a:p>
          <a:endParaRPr lang="en-US"/>
        </a:p>
      </dgm:t>
    </dgm:pt>
    <dgm:pt modelId="{E4A4BD3B-4AA4-45DC-8CC5-A253B452BE66}" type="sibTrans" cxnId="{EAC934EA-F766-4B67-9A2E-A68B8B71818A}">
      <dgm:prSet/>
      <dgm:spPr/>
      <dgm:t>
        <a:bodyPr/>
        <a:lstStyle/>
        <a:p>
          <a:endParaRPr lang="en-US"/>
        </a:p>
      </dgm:t>
    </dgm:pt>
    <dgm:pt modelId="{C2E95C79-0441-4F28-BB95-6AE5B9A7C3AC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2C50C-AFA0-4C49-AF4C-4EAA9ABE70D2}" type="parTrans" cxnId="{18F22CB5-A6C4-4010-928E-A6630E8192A6}">
      <dgm:prSet/>
      <dgm:spPr/>
      <dgm:t>
        <a:bodyPr/>
        <a:lstStyle/>
        <a:p>
          <a:endParaRPr lang="en-US"/>
        </a:p>
      </dgm:t>
    </dgm:pt>
    <dgm:pt modelId="{15779028-1A70-446D-959A-9D31ABD9C5D5}" type="sibTrans" cxnId="{18F22CB5-A6C4-4010-928E-A6630E8192A6}">
      <dgm:prSet/>
      <dgm:spPr/>
      <dgm:t>
        <a:bodyPr/>
        <a:lstStyle/>
        <a:p>
          <a:endParaRPr lang="en-US"/>
        </a:p>
      </dgm:t>
    </dgm:pt>
    <dgm:pt modelId="{84026B12-0D1A-45A1-A6D9-A9F2101FFA63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9E7BB-7F9A-4E53-BE1E-BD4E9B4D3DFE}" type="parTrans" cxnId="{D3C86372-CDE3-42B0-B156-3EDE0599A3A3}">
      <dgm:prSet/>
      <dgm:spPr/>
      <dgm:t>
        <a:bodyPr/>
        <a:lstStyle/>
        <a:p>
          <a:endParaRPr lang="en-US"/>
        </a:p>
      </dgm:t>
    </dgm:pt>
    <dgm:pt modelId="{F9D29980-C25E-43FD-9970-D68F144D4CA2}" type="sibTrans" cxnId="{D3C86372-CDE3-42B0-B156-3EDE0599A3A3}">
      <dgm:prSet/>
      <dgm:spPr/>
      <dgm:t>
        <a:bodyPr/>
        <a:lstStyle/>
        <a:p>
          <a:endParaRPr lang="en-US"/>
        </a:p>
      </dgm:t>
    </dgm:pt>
    <dgm:pt modelId="{FF5B5D2F-83F8-4E49-9BFB-9A607D04C250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57311-D095-41C8-B333-2CCE689C728B}" type="parTrans" cxnId="{55CAB7D5-8EE7-4E12-B41B-B314A85D0975}">
      <dgm:prSet/>
      <dgm:spPr/>
      <dgm:t>
        <a:bodyPr/>
        <a:lstStyle/>
        <a:p>
          <a:endParaRPr lang="en-US"/>
        </a:p>
      </dgm:t>
    </dgm:pt>
    <dgm:pt modelId="{BCD3FB08-12D2-4AD2-8906-DF168D2E047A}" type="sibTrans" cxnId="{55CAB7D5-8EE7-4E12-B41B-B314A85D0975}">
      <dgm:prSet/>
      <dgm:spPr/>
      <dgm:t>
        <a:bodyPr/>
        <a:lstStyle/>
        <a:p>
          <a:endParaRPr lang="en-US"/>
        </a:p>
      </dgm:t>
    </dgm:pt>
    <dgm:pt modelId="{719E02E7-CAC3-4F08-AC61-C7ECCFB7F0F8}">
      <dgm:prSet phldrT="[Text]" custT="1"/>
      <dgm:spPr/>
      <dgm:t>
        <a:bodyPr/>
        <a:lstStyle/>
        <a:p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CE563-2813-45F6-AB98-116C69B0A2BF}" type="sibTrans" cxnId="{2875AA9F-E69A-45E3-B621-212BE8599BE4}">
      <dgm:prSet/>
      <dgm:spPr/>
      <dgm:t>
        <a:bodyPr/>
        <a:lstStyle/>
        <a:p>
          <a:endParaRPr lang="en-US"/>
        </a:p>
      </dgm:t>
    </dgm:pt>
    <dgm:pt modelId="{4C36D43F-7147-4DDA-98D5-ADCB1CC59137}" type="parTrans" cxnId="{2875AA9F-E69A-45E3-B621-212BE8599BE4}">
      <dgm:prSet/>
      <dgm:spPr/>
      <dgm:t>
        <a:bodyPr/>
        <a:lstStyle/>
        <a:p>
          <a:endParaRPr lang="en-US"/>
        </a:p>
      </dgm:t>
    </dgm:pt>
    <dgm:pt modelId="{4511C1AB-2293-40DE-8DD1-60AC369FD38E}" type="pres">
      <dgm:prSet presAssocID="{6F00E4B1-1183-4D06-A15A-F023BA95A229}" presName="Name0" presStyleCnt="0">
        <dgm:presLayoutVars>
          <dgm:dir/>
          <dgm:animLvl val="lvl"/>
          <dgm:resizeHandles val="exact"/>
        </dgm:presLayoutVars>
      </dgm:prSet>
      <dgm:spPr/>
    </dgm:pt>
    <dgm:pt modelId="{D3D4F1D1-80C3-4971-BDA0-40560D17AA29}" type="pres">
      <dgm:prSet presAssocID="{A7F42362-473E-47A6-B0DF-42526255F812}" presName="composite" presStyleCnt="0"/>
      <dgm:spPr/>
    </dgm:pt>
    <dgm:pt modelId="{E3927A4E-DACB-46FB-8463-79BD804CFC6B}" type="pres">
      <dgm:prSet presAssocID="{A7F42362-473E-47A6-B0DF-42526255F8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BA21036-4B8C-40C5-8FF0-121F2B2C66A9}" type="pres">
      <dgm:prSet presAssocID="{A7F42362-473E-47A6-B0DF-42526255F812}" presName="desTx" presStyleLbl="alignAccFollowNode1" presStyleIdx="0" presStyleCnt="2">
        <dgm:presLayoutVars>
          <dgm:bulletEnabled val="1"/>
        </dgm:presLayoutVars>
      </dgm:prSet>
      <dgm:spPr/>
    </dgm:pt>
    <dgm:pt modelId="{F10209B2-C591-4CC0-85D8-F8B7ECFB3E30}" type="pres">
      <dgm:prSet presAssocID="{B133DF24-7AE4-49D1-B48D-50C07777023D}" presName="space" presStyleCnt="0"/>
      <dgm:spPr/>
    </dgm:pt>
    <dgm:pt modelId="{C0A7E6F3-E21F-4E50-936C-8FA5DCB09F6D}" type="pres">
      <dgm:prSet presAssocID="{C83134BF-B898-46E8-BF4F-A85B7574998F}" presName="composite" presStyleCnt="0"/>
      <dgm:spPr/>
    </dgm:pt>
    <dgm:pt modelId="{636598F0-9671-4F1C-847D-66CCA666C8CE}" type="pres">
      <dgm:prSet presAssocID="{C83134BF-B898-46E8-BF4F-A85B757499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6E9B78-BF9D-46EB-A786-3E066DE21680}" type="pres">
      <dgm:prSet presAssocID="{C83134BF-B898-46E8-BF4F-A85B757499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A5DCE2A-284F-4D04-A736-891F07BF1F27}" srcId="{6F00E4B1-1183-4D06-A15A-F023BA95A229}" destId="{A7F42362-473E-47A6-B0DF-42526255F812}" srcOrd="0" destOrd="0" parTransId="{351C16AD-2EDB-45DB-A994-712D09F2133E}" sibTransId="{B133DF24-7AE4-49D1-B48D-50C07777023D}"/>
    <dgm:cxn modelId="{D3C86372-CDE3-42B0-B156-3EDE0599A3A3}" srcId="{A7F42362-473E-47A6-B0DF-42526255F812}" destId="{84026B12-0D1A-45A1-A6D9-A9F2101FFA63}" srcOrd="2" destOrd="0" parTransId="{1DD9E7BB-7F9A-4E53-BE1E-BD4E9B4D3DFE}" sibTransId="{F9D29980-C25E-43FD-9970-D68F144D4CA2}"/>
    <dgm:cxn modelId="{312BE991-D006-44D3-A8DD-B1F0189E321A}" type="presOf" srcId="{719E02E7-CAC3-4F08-AC61-C7ECCFB7F0F8}" destId="{2B6E9B78-BF9D-46EB-A786-3E066DE21680}" srcOrd="0" destOrd="0" presId="urn:microsoft.com/office/officeart/2005/8/layout/hList1"/>
    <dgm:cxn modelId="{2875AA9F-E69A-45E3-B621-212BE8599BE4}" srcId="{C83134BF-B898-46E8-BF4F-A85B7574998F}" destId="{719E02E7-CAC3-4F08-AC61-C7ECCFB7F0F8}" srcOrd="0" destOrd="0" parTransId="{4C36D43F-7147-4DDA-98D5-ADCB1CC59137}" sibTransId="{E1BCE563-2813-45F6-AB98-116C69B0A2BF}"/>
    <dgm:cxn modelId="{7650CDA4-1CAF-4CD7-B9FA-7DE1306B261B}" type="presOf" srcId="{6F00E4B1-1183-4D06-A15A-F023BA95A229}" destId="{4511C1AB-2293-40DE-8DD1-60AC369FD38E}" srcOrd="0" destOrd="0" presId="urn:microsoft.com/office/officeart/2005/8/layout/hList1"/>
    <dgm:cxn modelId="{18F22CB5-A6C4-4010-928E-A6630E8192A6}" srcId="{A7F42362-473E-47A6-B0DF-42526255F812}" destId="{C2E95C79-0441-4F28-BB95-6AE5B9A7C3AC}" srcOrd="1" destOrd="0" parTransId="{AC72C50C-AFA0-4C49-AF4C-4EAA9ABE70D2}" sibTransId="{15779028-1A70-446D-959A-9D31ABD9C5D5}"/>
    <dgm:cxn modelId="{6D33C4BA-A7FD-48E6-A9CE-D17D0BB025CA}" type="presOf" srcId="{A7F42362-473E-47A6-B0DF-42526255F812}" destId="{E3927A4E-DACB-46FB-8463-79BD804CFC6B}" srcOrd="0" destOrd="0" presId="urn:microsoft.com/office/officeart/2005/8/layout/hList1"/>
    <dgm:cxn modelId="{E69B2AC2-29F2-4FC8-9626-81D470B0219C}" type="presOf" srcId="{15017AAA-01F0-4156-AC32-A8B5772B0AB1}" destId="{2BA21036-4B8C-40C5-8FF0-121F2B2C66A9}" srcOrd="0" destOrd="0" presId="urn:microsoft.com/office/officeart/2005/8/layout/hList1"/>
    <dgm:cxn modelId="{3ECEACC3-61EC-4315-B156-F94747DB96A5}" type="presOf" srcId="{C83134BF-B898-46E8-BF4F-A85B7574998F}" destId="{636598F0-9671-4F1C-847D-66CCA666C8CE}" srcOrd="0" destOrd="0" presId="urn:microsoft.com/office/officeart/2005/8/layout/hList1"/>
    <dgm:cxn modelId="{B784FCD0-2238-43C5-969B-CA28296FCEBB}" srcId="{A7F42362-473E-47A6-B0DF-42526255F812}" destId="{15017AAA-01F0-4156-AC32-A8B5772B0AB1}" srcOrd="0" destOrd="0" parTransId="{CAC1EBAB-6309-432C-9C51-0B1BA30D0851}" sibTransId="{E833B775-2B0E-4239-AC9B-DD9536FBC027}"/>
    <dgm:cxn modelId="{55CAB7D5-8EE7-4E12-B41B-B314A85D0975}" srcId="{A7F42362-473E-47A6-B0DF-42526255F812}" destId="{FF5B5D2F-83F8-4E49-9BFB-9A607D04C250}" srcOrd="3" destOrd="0" parTransId="{55C57311-D095-41C8-B333-2CCE689C728B}" sibTransId="{BCD3FB08-12D2-4AD2-8906-DF168D2E047A}"/>
    <dgm:cxn modelId="{968BC7D8-ED71-43F2-A39E-D2BD9FC99B0D}" type="presOf" srcId="{84026B12-0D1A-45A1-A6D9-A9F2101FFA63}" destId="{2BA21036-4B8C-40C5-8FF0-121F2B2C66A9}" srcOrd="0" destOrd="2" presId="urn:microsoft.com/office/officeart/2005/8/layout/hList1"/>
    <dgm:cxn modelId="{EAC934EA-F766-4B67-9A2E-A68B8B71818A}" srcId="{6F00E4B1-1183-4D06-A15A-F023BA95A229}" destId="{C83134BF-B898-46E8-BF4F-A85B7574998F}" srcOrd="1" destOrd="0" parTransId="{30D46085-BDAF-4ED2-B24F-9ECD4DE9F068}" sibTransId="{E4A4BD3B-4AA4-45DC-8CC5-A253B452BE66}"/>
    <dgm:cxn modelId="{61D138F2-D16F-4202-AE6A-594B2939EF44}" type="presOf" srcId="{FF5B5D2F-83F8-4E49-9BFB-9A607D04C250}" destId="{2BA21036-4B8C-40C5-8FF0-121F2B2C66A9}" srcOrd="0" destOrd="3" presId="urn:microsoft.com/office/officeart/2005/8/layout/hList1"/>
    <dgm:cxn modelId="{4D4A62F4-A215-43F0-AF7B-680DB1670115}" type="presOf" srcId="{C2E95C79-0441-4F28-BB95-6AE5B9A7C3AC}" destId="{2BA21036-4B8C-40C5-8FF0-121F2B2C66A9}" srcOrd="0" destOrd="1" presId="urn:microsoft.com/office/officeart/2005/8/layout/hList1"/>
    <dgm:cxn modelId="{9EC1EFD0-133E-4814-AD4C-18492D3B1DEB}" type="presParOf" srcId="{4511C1AB-2293-40DE-8DD1-60AC369FD38E}" destId="{D3D4F1D1-80C3-4971-BDA0-40560D17AA29}" srcOrd="0" destOrd="0" presId="urn:microsoft.com/office/officeart/2005/8/layout/hList1"/>
    <dgm:cxn modelId="{E9906D5E-BC5B-4C3B-93A7-C36B7DC70C6E}" type="presParOf" srcId="{D3D4F1D1-80C3-4971-BDA0-40560D17AA29}" destId="{E3927A4E-DACB-46FB-8463-79BD804CFC6B}" srcOrd="0" destOrd="0" presId="urn:microsoft.com/office/officeart/2005/8/layout/hList1"/>
    <dgm:cxn modelId="{E5B5974D-1199-4BD1-BCFE-D0FB27FA6381}" type="presParOf" srcId="{D3D4F1D1-80C3-4971-BDA0-40560D17AA29}" destId="{2BA21036-4B8C-40C5-8FF0-121F2B2C66A9}" srcOrd="1" destOrd="0" presId="urn:microsoft.com/office/officeart/2005/8/layout/hList1"/>
    <dgm:cxn modelId="{3D4AF763-445A-4715-A036-226BE208A1B1}" type="presParOf" srcId="{4511C1AB-2293-40DE-8DD1-60AC369FD38E}" destId="{F10209B2-C591-4CC0-85D8-F8B7ECFB3E30}" srcOrd="1" destOrd="0" presId="urn:microsoft.com/office/officeart/2005/8/layout/hList1"/>
    <dgm:cxn modelId="{5C7D856D-2908-4190-9930-33573D355587}" type="presParOf" srcId="{4511C1AB-2293-40DE-8DD1-60AC369FD38E}" destId="{C0A7E6F3-E21F-4E50-936C-8FA5DCB09F6D}" srcOrd="2" destOrd="0" presId="urn:microsoft.com/office/officeart/2005/8/layout/hList1"/>
    <dgm:cxn modelId="{375CC238-6FE8-4824-A218-9118073B0C8C}" type="presParOf" srcId="{C0A7E6F3-E21F-4E50-936C-8FA5DCB09F6D}" destId="{636598F0-9671-4F1C-847D-66CCA666C8CE}" srcOrd="0" destOrd="0" presId="urn:microsoft.com/office/officeart/2005/8/layout/hList1"/>
    <dgm:cxn modelId="{9A405021-79C6-4416-AF33-98B9FD3BED9B}" type="presParOf" srcId="{C0A7E6F3-E21F-4E50-936C-8FA5DCB09F6D}" destId="{2B6E9B78-BF9D-46EB-A786-3E066DE216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>
        <a:solidFill>
          <a:srgbClr val="004E7D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 custT="1"/>
      <dgm:spPr>
        <a:solidFill>
          <a:srgbClr val="DE7E26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1321" custLinFactNeighborY="1186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  <a:ln w="12700">
          <a:noFill/>
        </a:ln>
      </dgm:spPr>
      <dgm:t>
        <a:bodyPr/>
        <a:lstStyle/>
        <a:p>
          <a:pPr marL="0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0289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 custLinFactNeighborX="3835" custLinFactNeighborY="3775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ADE1B5-D34A-4F94-B0D2-D6F123855C99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CD621D-E843-4699-9330-3EA9B72262B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Typically Need-Based Aid</a:t>
          </a:r>
        </a:p>
      </dgm:t>
    </dgm:pt>
    <dgm:pt modelId="{299E0C8A-9B7E-4458-AA70-F83BA73F1331}" type="parTrans" cxnId="{1ACE30A4-908D-4F43-A8E2-99A9B18F2BB1}">
      <dgm:prSet/>
      <dgm:spPr/>
      <dgm:t>
        <a:bodyPr/>
        <a:lstStyle/>
        <a:p>
          <a:endParaRPr lang="en-US"/>
        </a:p>
      </dgm:t>
    </dgm:pt>
    <dgm:pt modelId="{460044B4-0A43-43DD-BAFE-C999C05A92B9}" type="sibTrans" cxnId="{1ACE30A4-908D-4F43-A8E2-99A9B18F2BB1}">
      <dgm:prSet/>
      <dgm:spPr/>
      <dgm:t>
        <a:bodyPr/>
        <a:lstStyle/>
        <a:p>
          <a:endParaRPr lang="en-US"/>
        </a:p>
      </dgm:t>
    </dgm:pt>
    <dgm:pt modelId="{61875892-1CF7-4F84-ADAD-66D50511840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Federal and State options per eligibility</a:t>
          </a:r>
        </a:p>
      </dgm:t>
    </dgm:pt>
    <dgm:pt modelId="{30C18D64-571E-42EC-8261-8313CCED7D5A}" type="parTrans" cxnId="{A0064950-1B0E-404A-A1D0-B4F65587C820}">
      <dgm:prSet/>
      <dgm:spPr/>
      <dgm:t>
        <a:bodyPr/>
        <a:lstStyle/>
        <a:p>
          <a:endParaRPr lang="en-US"/>
        </a:p>
      </dgm:t>
    </dgm:pt>
    <dgm:pt modelId="{5B0940CD-7579-4DB7-8FED-32136DF0D2EE}" type="sibTrans" cxnId="{A0064950-1B0E-404A-A1D0-B4F65587C820}">
      <dgm:prSet/>
      <dgm:spPr/>
      <dgm:t>
        <a:bodyPr/>
        <a:lstStyle/>
        <a:p>
          <a:endParaRPr lang="en-US"/>
        </a:p>
      </dgm:t>
    </dgm:pt>
    <dgm:pt modelId="{2F708932-C8E3-4C39-B6D0-27E77FCA7DB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Funding that does not need to be paid back</a:t>
          </a:r>
        </a:p>
      </dgm:t>
    </dgm:pt>
    <dgm:pt modelId="{31DBE832-3508-4A4A-9A23-19CE2E07EEA6}" type="parTrans" cxnId="{DF334556-29B1-4EBB-BE41-7167E39478F6}">
      <dgm:prSet/>
      <dgm:spPr/>
      <dgm:t>
        <a:bodyPr/>
        <a:lstStyle/>
        <a:p>
          <a:endParaRPr lang="en-US"/>
        </a:p>
      </dgm:t>
    </dgm:pt>
    <dgm:pt modelId="{47D623E0-50E8-47F2-A896-470CFF6B38FC}" type="sibTrans" cxnId="{DF334556-29B1-4EBB-BE41-7167E39478F6}">
      <dgm:prSet/>
      <dgm:spPr/>
      <dgm:t>
        <a:bodyPr/>
        <a:lstStyle/>
        <a:p>
          <a:endParaRPr lang="en-US"/>
        </a:p>
      </dgm:t>
    </dgm:pt>
    <dgm:pt modelId="{9AD76B3C-A0B9-4D04-A93A-B9DA52946F64}" type="pres">
      <dgm:prSet presAssocID="{E0ADE1B5-D34A-4F94-B0D2-D6F123855C99}" presName="root" presStyleCnt="0">
        <dgm:presLayoutVars>
          <dgm:dir/>
          <dgm:resizeHandles val="exact"/>
        </dgm:presLayoutVars>
      </dgm:prSet>
      <dgm:spPr/>
    </dgm:pt>
    <dgm:pt modelId="{A21B4618-7436-4578-ACF3-A629717E3349}" type="pres">
      <dgm:prSet presAssocID="{C8CD621D-E843-4699-9330-3EA9B72262B5}" presName="compNode" presStyleCnt="0"/>
      <dgm:spPr/>
    </dgm:pt>
    <dgm:pt modelId="{F465EE76-F78B-4F29-8E9C-8C6C7A1A338C}" type="pres">
      <dgm:prSet presAssocID="{C8CD621D-E843-4699-9330-3EA9B72262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DE803847-EBA3-4AAF-A34C-A44D62ABCA89}" type="pres">
      <dgm:prSet presAssocID="{C8CD621D-E843-4699-9330-3EA9B72262B5}" presName="spaceRect" presStyleCnt="0"/>
      <dgm:spPr/>
    </dgm:pt>
    <dgm:pt modelId="{9860B1DB-A5FF-4D89-AE93-B4DD1ADCA1B0}" type="pres">
      <dgm:prSet presAssocID="{C8CD621D-E843-4699-9330-3EA9B72262B5}" presName="textRect" presStyleLbl="revTx" presStyleIdx="0" presStyleCnt="3">
        <dgm:presLayoutVars>
          <dgm:chMax val="1"/>
          <dgm:chPref val="1"/>
        </dgm:presLayoutVars>
      </dgm:prSet>
      <dgm:spPr/>
    </dgm:pt>
    <dgm:pt modelId="{6040EBEE-45C0-4107-8F2F-32362B194D4D}" type="pres">
      <dgm:prSet presAssocID="{460044B4-0A43-43DD-BAFE-C999C05A92B9}" presName="sibTrans" presStyleCnt="0"/>
      <dgm:spPr/>
    </dgm:pt>
    <dgm:pt modelId="{59CDB5C6-F996-4299-A4DE-62EA42D164FC}" type="pres">
      <dgm:prSet presAssocID="{61875892-1CF7-4F84-ADAD-66D505118409}" presName="compNode" presStyleCnt="0"/>
      <dgm:spPr/>
    </dgm:pt>
    <dgm:pt modelId="{3D64F48C-8157-41CC-87D4-32FD04854A7A}" type="pres">
      <dgm:prSet presAssocID="{61875892-1CF7-4F84-ADAD-66D5051184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0610A07-A85B-4A86-AFB2-F78F5EB2EE95}" type="pres">
      <dgm:prSet presAssocID="{61875892-1CF7-4F84-ADAD-66D505118409}" presName="spaceRect" presStyleCnt="0"/>
      <dgm:spPr/>
    </dgm:pt>
    <dgm:pt modelId="{2779398A-4069-498F-ACCF-95BA17C16BE5}" type="pres">
      <dgm:prSet presAssocID="{61875892-1CF7-4F84-ADAD-66D505118409}" presName="textRect" presStyleLbl="revTx" presStyleIdx="1" presStyleCnt="3">
        <dgm:presLayoutVars>
          <dgm:chMax val="1"/>
          <dgm:chPref val="1"/>
        </dgm:presLayoutVars>
      </dgm:prSet>
      <dgm:spPr/>
    </dgm:pt>
    <dgm:pt modelId="{AD35E195-716F-41EE-917E-454CDEC83B47}" type="pres">
      <dgm:prSet presAssocID="{5B0940CD-7579-4DB7-8FED-32136DF0D2EE}" presName="sibTrans" presStyleCnt="0"/>
      <dgm:spPr/>
    </dgm:pt>
    <dgm:pt modelId="{E4534926-8CDA-466E-87BD-93BA2A4889CC}" type="pres">
      <dgm:prSet presAssocID="{2F708932-C8E3-4C39-B6D0-27E77FCA7DB9}" presName="compNode" presStyleCnt="0"/>
      <dgm:spPr/>
    </dgm:pt>
    <dgm:pt modelId="{225D6316-AF77-45B4-AC09-0B61853F6BA2}" type="pres">
      <dgm:prSet presAssocID="{2F708932-C8E3-4C39-B6D0-27E77FCA7D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C18693B-BC65-408A-AF1D-C612EED4EDD9}" type="pres">
      <dgm:prSet presAssocID="{2F708932-C8E3-4C39-B6D0-27E77FCA7DB9}" presName="spaceRect" presStyleCnt="0"/>
      <dgm:spPr/>
    </dgm:pt>
    <dgm:pt modelId="{6DE506A2-58A1-4D3D-953C-F0D20C0FF151}" type="pres">
      <dgm:prSet presAssocID="{2F708932-C8E3-4C39-B6D0-27E77FCA7DB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8FEEB62-8DE2-4226-91D6-0FB2B11B0336}" type="presOf" srcId="{61875892-1CF7-4F84-ADAD-66D505118409}" destId="{2779398A-4069-498F-ACCF-95BA17C16BE5}" srcOrd="0" destOrd="0" presId="urn:microsoft.com/office/officeart/2018/2/layout/IconLabelList"/>
    <dgm:cxn modelId="{A0064950-1B0E-404A-A1D0-B4F65587C820}" srcId="{E0ADE1B5-D34A-4F94-B0D2-D6F123855C99}" destId="{61875892-1CF7-4F84-ADAD-66D505118409}" srcOrd="1" destOrd="0" parTransId="{30C18D64-571E-42EC-8261-8313CCED7D5A}" sibTransId="{5B0940CD-7579-4DB7-8FED-32136DF0D2EE}"/>
    <dgm:cxn modelId="{DF334556-29B1-4EBB-BE41-7167E39478F6}" srcId="{E0ADE1B5-D34A-4F94-B0D2-D6F123855C99}" destId="{2F708932-C8E3-4C39-B6D0-27E77FCA7DB9}" srcOrd="2" destOrd="0" parTransId="{31DBE832-3508-4A4A-9A23-19CE2E07EEA6}" sibTransId="{47D623E0-50E8-47F2-A896-470CFF6B38FC}"/>
    <dgm:cxn modelId="{CDC76196-F909-4032-8023-6D112FE8023F}" type="presOf" srcId="{C8CD621D-E843-4699-9330-3EA9B72262B5}" destId="{9860B1DB-A5FF-4D89-AE93-B4DD1ADCA1B0}" srcOrd="0" destOrd="0" presId="urn:microsoft.com/office/officeart/2018/2/layout/IconLabelList"/>
    <dgm:cxn modelId="{1ACE30A4-908D-4F43-A8E2-99A9B18F2BB1}" srcId="{E0ADE1B5-D34A-4F94-B0D2-D6F123855C99}" destId="{C8CD621D-E843-4699-9330-3EA9B72262B5}" srcOrd="0" destOrd="0" parTransId="{299E0C8A-9B7E-4458-AA70-F83BA73F1331}" sibTransId="{460044B4-0A43-43DD-BAFE-C999C05A92B9}"/>
    <dgm:cxn modelId="{C787ADD9-41EC-4F2C-B008-7EB85E5F0A94}" type="presOf" srcId="{E0ADE1B5-D34A-4F94-B0D2-D6F123855C99}" destId="{9AD76B3C-A0B9-4D04-A93A-B9DA52946F64}" srcOrd="0" destOrd="0" presId="urn:microsoft.com/office/officeart/2018/2/layout/IconLabelList"/>
    <dgm:cxn modelId="{636877ED-289F-4B59-83EB-4626DF09AD76}" type="presOf" srcId="{2F708932-C8E3-4C39-B6D0-27E77FCA7DB9}" destId="{6DE506A2-58A1-4D3D-953C-F0D20C0FF151}" srcOrd="0" destOrd="0" presId="urn:microsoft.com/office/officeart/2018/2/layout/IconLabelList"/>
    <dgm:cxn modelId="{C701B5DC-F098-4E0F-8A2B-5564D6CC07E4}" type="presParOf" srcId="{9AD76B3C-A0B9-4D04-A93A-B9DA52946F64}" destId="{A21B4618-7436-4578-ACF3-A629717E3349}" srcOrd="0" destOrd="0" presId="urn:microsoft.com/office/officeart/2018/2/layout/IconLabelList"/>
    <dgm:cxn modelId="{4C0FE873-0791-475D-BC1C-F5098C08228D}" type="presParOf" srcId="{A21B4618-7436-4578-ACF3-A629717E3349}" destId="{F465EE76-F78B-4F29-8E9C-8C6C7A1A338C}" srcOrd="0" destOrd="0" presId="urn:microsoft.com/office/officeart/2018/2/layout/IconLabelList"/>
    <dgm:cxn modelId="{DC404A69-0B4A-4A67-A513-450609D11DA6}" type="presParOf" srcId="{A21B4618-7436-4578-ACF3-A629717E3349}" destId="{DE803847-EBA3-4AAF-A34C-A44D62ABCA89}" srcOrd="1" destOrd="0" presId="urn:microsoft.com/office/officeart/2018/2/layout/IconLabelList"/>
    <dgm:cxn modelId="{6ACA73B9-2015-425A-BBB9-F13CF5AD9DF0}" type="presParOf" srcId="{A21B4618-7436-4578-ACF3-A629717E3349}" destId="{9860B1DB-A5FF-4D89-AE93-B4DD1ADCA1B0}" srcOrd="2" destOrd="0" presId="urn:microsoft.com/office/officeart/2018/2/layout/IconLabelList"/>
    <dgm:cxn modelId="{ABC6BA13-2B3A-4B69-9F35-39422A22DABC}" type="presParOf" srcId="{9AD76B3C-A0B9-4D04-A93A-B9DA52946F64}" destId="{6040EBEE-45C0-4107-8F2F-32362B194D4D}" srcOrd="1" destOrd="0" presId="urn:microsoft.com/office/officeart/2018/2/layout/IconLabelList"/>
    <dgm:cxn modelId="{B34FC6EE-EC5F-4893-98A4-1BCE177A2F4C}" type="presParOf" srcId="{9AD76B3C-A0B9-4D04-A93A-B9DA52946F64}" destId="{59CDB5C6-F996-4299-A4DE-62EA42D164FC}" srcOrd="2" destOrd="0" presId="urn:microsoft.com/office/officeart/2018/2/layout/IconLabelList"/>
    <dgm:cxn modelId="{1CA4C8D6-96AA-4C35-9BFF-D6D927FB2E10}" type="presParOf" srcId="{59CDB5C6-F996-4299-A4DE-62EA42D164FC}" destId="{3D64F48C-8157-41CC-87D4-32FD04854A7A}" srcOrd="0" destOrd="0" presId="urn:microsoft.com/office/officeart/2018/2/layout/IconLabelList"/>
    <dgm:cxn modelId="{61B9DCCC-FC13-461F-B5E6-2E238D57BC9E}" type="presParOf" srcId="{59CDB5C6-F996-4299-A4DE-62EA42D164FC}" destId="{B0610A07-A85B-4A86-AFB2-F78F5EB2EE95}" srcOrd="1" destOrd="0" presId="urn:microsoft.com/office/officeart/2018/2/layout/IconLabelList"/>
    <dgm:cxn modelId="{3347A2B6-E275-442D-AA65-04C1D847297D}" type="presParOf" srcId="{59CDB5C6-F996-4299-A4DE-62EA42D164FC}" destId="{2779398A-4069-498F-ACCF-95BA17C16BE5}" srcOrd="2" destOrd="0" presId="urn:microsoft.com/office/officeart/2018/2/layout/IconLabelList"/>
    <dgm:cxn modelId="{6C94164F-7097-4803-ABEA-C200A03A2F97}" type="presParOf" srcId="{9AD76B3C-A0B9-4D04-A93A-B9DA52946F64}" destId="{AD35E195-716F-41EE-917E-454CDEC83B47}" srcOrd="3" destOrd="0" presId="urn:microsoft.com/office/officeart/2018/2/layout/IconLabelList"/>
    <dgm:cxn modelId="{14D368EF-31AF-4A60-AE21-4C143D276707}" type="presParOf" srcId="{9AD76B3C-A0B9-4D04-A93A-B9DA52946F64}" destId="{E4534926-8CDA-466E-87BD-93BA2A4889CC}" srcOrd="4" destOrd="0" presId="urn:microsoft.com/office/officeart/2018/2/layout/IconLabelList"/>
    <dgm:cxn modelId="{1A6B3F84-A71B-4D87-89E0-236F7417AACD}" type="presParOf" srcId="{E4534926-8CDA-466E-87BD-93BA2A4889CC}" destId="{225D6316-AF77-45B4-AC09-0B61853F6BA2}" srcOrd="0" destOrd="0" presId="urn:microsoft.com/office/officeart/2018/2/layout/IconLabelList"/>
    <dgm:cxn modelId="{5477C59C-169D-4F7A-A373-E790F3EBD709}" type="presParOf" srcId="{E4534926-8CDA-466E-87BD-93BA2A4889CC}" destId="{8C18693B-BC65-408A-AF1D-C612EED4EDD9}" srcOrd="1" destOrd="0" presId="urn:microsoft.com/office/officeart/2018/2/layout/IconLabelList"/>
    <dgm:cxn modelId="{2948101D-40BB-4481-A377-A0DE730CD8F6}" type="presParOf" srcId="{E4534926-8CDA-466E-87BD-93BA2A4889CC}" destId="{6DE506A2-58A1-4D3D-953C-F0D20C0FF15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>
        <a:solidFill>
          <a:srgbClr val="004E7D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 custLinFactNeighborX="-3639" custLinFactNeighborY="3775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</dgm:spPr>
      <dgm:t>
        <a:bodyPr/>
        <a:lstStyle/>
        <a:p>
          <a:pPr marL="53975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 custLinFactNeighborX="-3639" custLinFactNeighborY="-3699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58595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DE7E2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004E7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B9419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6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B0C99F12-FC81-415D-AEAD-4E552DEABC5C}" type="pres">
      <dgm:prSet presAssocID="{D8C1DA9E-C270-47F3-8537-BEC065CD2B7B}" presName="node" presStyleLbl="node1" presStyleIdx="1" presStyleCnt="6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2" presStyleCnt="6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3" presStyleCnt="6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4" presStyleCnt="6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5" presStyleCnt="6">
        <dgm:presLayoutVars>
          <dgm:bulletEnabled val="1"/>
        </dgm:presLayoutVars>
      </dgm:prSet>
      <dgm:spPr/>
    </dgm:pt>
  </dgm:ptLst>
  <dgm:cxnLst>
    <dgm:cxn modelId="{5D516D09-2290-41E0-B543-E949DA7A0D98}" srcId="{2C3B3EE8-1974-4721-AEB7-E3A2FDF93822}" destId="{75ED350A-5613-4C2D-AC5E-71B325FFEAC6}" srcOrd="5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2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4" destOrd="0" parTransId="{8002DC73-3526-47C2-A76E-49BB41116437}" sibTransId="{F4C14619-512F-47BD-998D-77955E0F118B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1" destOrd="0" parTransId="{B4F67637-F831-43C2-AE1B-6B0E8909F146}" sibTransId="{860E649F-81FB-40C4-89D6-7DFC5757FB58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3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990C8A6C-D149-4330-A646-22D1E47E180B}" type="presParOf" srcId="{8E94DB06-A882-425C-B771-3778FC160372}" destId="{B0C99F12-FC81-415D-AEAD-4E552DEABC5C}" srcOrd="2" destOrd="0" presId="urn:microsoft.com/office/officeart/2005/8/layout/default"/>
    <dgm:cxn modelId="{A6338025-C737-4DE7-B726-A19AABC8FBDD}" type="presParOf" srcId="{8E94DB06-A882-425C-B771-3778FC160372}" destId="{1A80CB66-F6F8-4D2B-A0F6-D7E51B69A853}" srcOrd="3" destOrd="0" presId="urn:microsoft.com/office/officeart/2005/8/layout/default"/>
    <dgm:cxn modelId="{296ECE5A-191C-490B-8189-D5E32408D67D}" type="presParOf" srcId="{8E94DB06-A882-425C-B771-3778FC160372}" destId="{2EEFF565-0FA5-4AFE-8EC9-CF46641B257F}" srcOrd="4" destOrd="0" presId="urn:microsoft.com/office/officeart/2005/8/layout/default"/>
    <dgm:cxn modelId="{1723EBED-DB26-42EA-A03A-E1F7E6C99A98}" type="presParOf" srcId="{8E94DB06-A882-425C-B771-3778FC160372}" destId="{3531B753-653F-4E59-B2F5-08469469C2DA}" srcOrd="5" destOrd="0" presId="urn:microsoft.com/office/officeart/2005/8/layout/default"/>
    <dgm:cxn modelId="{9C8C247E-C18C-4EC2-AF61-A954A8DA53B9}" type="presParOf" srcId="{8E94DB06-A882-425C-B771-3778FC160372}" destId="{5927B7F6-1A6B-4BE6-9A00-80A8F3451E16}" srcOrd="6" destOrd="0" presId="urn:microsoft.com/office/officeart/2005/8/layout/default"/>
    <dgm:cxn modelId="{A5DE739B-9A8C-4E43-A445-48F16FFD54B2}" type="presParOf" srcId="{8E94DB06-A882-425C-B771-3778FC160372}" destId="{ED234A13-193D-4539-ADE1-4E21D01069A4}" srcOrd="7" destOrd="0" presId="urn:microsoft.com/office/officeart/2005/8/layout/default"/>
    <dgm:cxn modelId="{40ECB347-707C-4C03-9ED3-4CADFE0A2612}" type="presParOf" srcId="{8E94DB06-A882-425C-B771-3778FC160372}" destId="{799B4B1F-19A5-4028-A572-1E0AD4FB66AD}" srcOrd="8" destOrd="0" presId="urn:microsoft.com/office/officeart/2005/8/layout/default"/>
    <dgm:cxn modelId="{25D1CC27-56ED-48E0-A64C-C23E492A1BB1}" type="presParOf" srcId="{8E94DB06-A882-425C-B771-3778FC160372}" destId="{6AD71644-83C8-4E5A-AA6A-F692A90E17DF}" srcOrd="9" destOrd="0" presId="urn:microsoft.com/office/officeart/2005/8/layout/default"/>
    <dgm:cxn modelId="{40F0C02C-5D4A-4746-9693-D7519CB4B872}" type="presParOf" srcId="{8E94DB06-A882-425C-B771-3778FC160372}" destId="{F8FCE1B0-A15B-4784-82E6-5BFC1F3402C4}" srcOrd="10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provided based on 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0" y="614600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Wisconsin Grant</a:t>
          </a:r>
        </a:p>
      </dsp:txBody>
      <dsp:txXfrm>
        <a:off x="0" y="614600"/>
        <a:ext cx="2547937" cy="1528762"/>
      </dsp:txXfrm>
    </dsp:sp>
    <dsp:sp modelId="{B0C99F12-FC81-415D-AEAD-4E552DEABC5C}">
      <dsp:nvSpPr>
        <dsp:cNvPr id="0" name=""/>
        <dsp:cNvSpPr/>
      </dsp:nvSpPr>
      <dsp:spPr>
        <a:xfrm>
          <a:off x="2802731" y="614600"/>
          <a:ext cx="2547937" cy="1528762"/>
        </a:xfrm>
        <a:prstGeom prst="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TIP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(Talent Incentive Program)</a:t>
          </a:r>
        </a:p>
      </dsp:txBody>
      <dsp:txXfrm>
        <a:off x="2802731" y="614600"/>
        <a:ext cx="2547937" cy="1528762"/>
      </dsp:txXfrm>
    </dsp:sp>
    <dsp:sp modelId="{2EEFF565-0FA5-4AFE-8EC9-CF46641B257F}">
      <dsp:nvSpPr>
        <dsp:cNvPr id="0" name=""/>
        <dsp:cNvSpPr/>
      </dsp:nvSpPr>
      <dsp:spPr>
        <a:xfrm>
          <a:off x="5605462" y="614600"/>
          <a:ext cx="2547937" cy="1528762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TAG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(Tuition Assistance Grant)</a:t>
          </a:r>
        </a:p>
      </dsp:txBody>
      <dsp:txXfrm>
        <a:off x="5605462" y="614600"/>
        <a:ext cx="2547937" cy="1528762"/>
      </dsp:txXfrm>
    </dsp:sp>
    <dsp:sp modelId="{5927B7F6-1A6B-4BE6-9A00-80A8F3451E16}">
      <dsp:nvSpPr>
        <dsp:cNvPr id="0" name=""/>
        <dsp:cNvSpPr/>
      </dsp:nvSpPr>
      <dsp:spPr>
        <a:xfrm>
          <a:off x="0" y="2398156"/>
          <a:ext cx="2547937" cy="1528762"/>
        </a:xfrm>
        <a:prstGeom prst="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WI Veterans Grant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98156"/>
        <a:ext cx="2547937" cy="1528762"/>
      </dsp:txXfrm>
    </dsp:sp>
    <dsp:sp modelId="{799B4B1F-19A5-4028-A572-1E0AD4FB66AD}">
      <dsp:nvSpPr>
        <dsp:cNvPr id="0" name=""/>
        <dsp:cNvSpPr/>
      </dsp:nvSpPr>
      <dsp:spPr>
        <a:xfrm>
          <a:off x="2802731" y="2398156"/>
          <a:ext cx="2547937" cy="1528762"/>
        </a:xfrm>
        <a:prstGeom prst="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WI Academic Excellence Program</a:t>
          </a:r>
        </a:p>
      </dsp:txBody>
      <dsp:txXfrm>
        <a:off x="2802731" y="2398156"/>
        <a:ext cx="2547937" cy="1528762"/>
      </dsp:txXfrm>
    </dsp:sp>
    <dsp:sp modelId="{F8FCE1B0-A15B-4784-82E6-5BFC1F3402C4}">
      <dsp:nvSpPr>
        <dsp:cNvPr id="0" name=""/>
        <dsp:cNvSpPr/>
      </dsp:nvSpPr>
      <dsp:spPr>
        <a:xfrm>
          <a:off x="5605462" y="2398156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Minority Grant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(under review by the State)</a:t>
          </a:r>
        </a:p>
      </dsp:txBody>
      <dsp:txXfrm>
        <a:off x="5605462" y="2398156"/>
        <a:ext cx="2547937" cy="15287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574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7367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sp:txBody>
      <dsp:txXfrm>
        <a:off x="467997" y="111146"/>
        <a:ext cx="7697484" cy="692586"/>
      </dsp:txXfrm>
    </dsp:sp>
    <dsp:sp modelId="{4D3EE73A-68BC-42AB-B251-8A5A02D4F627}">
      <dsp:nvSpPr>
        <dsp:cNvPr id="0" name=""/>
        <dsp:cNvSpPr/>
      </dsp:nvSpPr>
      <dsp:spPr>
        <a:xfrm>
          <a:off x="0" y="16367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25303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7997" y="1290506"/>
        <a:ext cx="7697484" cy="692586"/>
      </dsp:txXfrm>
    </dsp:sp>
    <dsp:sp modelId="{EA3F7FBD-8ACA-4128-A928-7274DE21FB79}">
      <dsp:nvSpPr>
        <dsp:cNvPr id="0" name=""/>
        <dsp:cNvSpPr/>
      </dsp:nvSpPr>
      <dsp:spPr>
        <a:xfrm>
          <a:off x="0" y="28161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432400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sp:txBody>
      <dsp:txXfrm>
        <a:off x="467997" y="2469867"/>
        <a:ext cx="7697484" cy="692586"/>
      </dsp:txXfrm>
    </dsp:sp>
    <dsp:sp modelId="{41F457A7-B02D-463E-B929-EB8BE70C64ED}">
      <dsp:nvSpPr>
        <dsp:cNvPr id="0" name=""/>
        <dsp:cNvSpPr/>
      </dsp:nvSpPr>
      <dsp:spPr>
        <a:xfrm>
          <a:off x="0" y="39955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61175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sp:txBody>
      <dsp:txXfrm>
        <a:off x="467997" y="3649226"/>
        <a:ext cx="7697484" cy="692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4992528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1427890" y="1257987"/>
          <a:ext cx="6839809" cy="2284624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38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Online FAFSA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www.studentaid.gov</a:t>
          </a:r>
        </a:p>
      </dsp:txBody>
      <dsp:txXfrm>
        <a:off x="1427890" y="1257987"/>
        <a:ext cx="6839809" cy="2284624"/>
      </dsp:txXfrm>
    </dsp:sp>
    <dsp:sp modelId="{85B04281-9A45-4F2A-ADFB-2AFDD8F4A1E8}">
      <dsp:nvSpPr>
        <dsp:cNvPr id="0" name=""/>
        <dsp:cNvSpPr/>
      </dsp:nvSpPr>
      <dsp:spPr>
        <a:xfrm>
          <a:off x="0" y="972409"/>
          <a:ext cx="2855780" cy="2855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7A4E-DACB-46FB-8463-79BD804CFC6B}">
      <dsp:nvSpPr>
        <dsp:cNvPr id="0" name=""/>
        <dsp:cNvSpPr/>
      </dsp:nvSpPr>
      <dsp:spPr>
        <a:xfrm>
          <a:off x="43" y="21214"/>
          <a:ext cx="4130426" cy="1157285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</a:rPr>
            <a:t> Applicants</a:t>
          </a:r>
        </a:p>
      </dsp:txBody>
      <dsp:txXfrm>
        <a:off x="43" y="21214"/>
        <a:ext cx="4130426" cy="1157285"/>
      </dsp:txXfrm>
    </dsp:sp>
    <dsp:sp modelId="{2BA21036-4B8C-40C5-8FF0-121F2B2C66A9}">
      <dsp:nvSpPr>
        <dsp:cNvPr id="0" name=""/>
        <dsp:cNvSpPr/>
      </dsp:nvSpPr>
      <dsp:spPr>
        <a:xfrm>
          <a:off x="43" y="1178500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" y="1178500"/>
        <a:ext cx="4130426" cy="3219885"/>
      </dsp:txXfrm>
    </dsp:sp>
    <dsp:sp modelId="{636598F0-9671-4F1C-847D-66CCA666C8CE}">
      <dsp:nvSpPr>
        <dsp:cNvPr id="0" name=""/>
        <dsp:cNvSpPr/>
      </dsp:nvSpPr>
      <dsp:spPr>
        <a:xfrm>
          <a:off x="4708729" y="21214"/>
          <a:ext cx="4130426" cy="1157285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Applicants</a:t>
          </a:r>
        </a:p>
      </dsp:txBody>
      <dsp:txXfrm>
        <a:off x="4708729" y="21214"/>
        <a:ext cx="4130426" cy="1157285"/>
      </dsp:txXfrm>
    </dsp:sp>
    <dsp:sp modelId="{2B6E9B78-BF9D-46EB-A786-3E066DE21680}">
      <dsp:nvSpPr>
        <dsp:cNvPr id="0" name=""/>
        <dsp:cNvSpPr/>
      </dsp:nvSpPr>
      <dsp:spPr>
        <a:xfrm>
          <a:off x="4708729" y="1178500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8729" y="1178500"/>
        <a:ext cx="4130426" cy="3219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781657" y="381010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182996" y="1245029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53831"/>
          <a:ext cx="4695355" cy="4621894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8882"/>
        <a:ext cx="1732809" cy="1375563"/>
      </dsp:txXfrm>
    </dsp:sp>
    <dsp:sp modelId="{44618673-05F8-4D88-BC03-2C7CBDB687DA}">
      <dsp:nvSpPr>
        <dsp:cNvPr id="0" name=""/>
        <dsp:cNvSpPr/>
      </dsp:nvSpPr>
      <dsp:spPr>
        <a:xfrm>
          <a:off x="1868446" y="713324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255030" y="3099908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25934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389742"/>
        <a:ext cx="1700784" cy="137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5EE76-F78B-4F29-8E9C-8C6C7A1A338C}">
      <dsp:nvSpPr>
        <dsp:cNvPr id="0" name=""/>
        <dsp:cNvSpPr/>
      </dsp:nvSpPr>
      <dsp:spPr>
        <a:xfrm>
          <a:off x="1188450" y="972910"/>
          <a:ext cx="1512112" cy="1512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0B1DB-A5FF-4D89-AE93-B4DD1ADCA1B0}">
      <dsp:nvSpPr>
        <dsp:cNvPr id="0" name=""/>
        <dsp:cNvSpPr/>
      </dsp:nvSpPr>
      <dsp:spPr>
        <a:xfrm>
          <a:off x="264381" y="2879089"/>
          <a:ext cx="3360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Typically Need-Based Aid</a:t>
          </a:r>
        </a:p>
      </dsp:txBody>
      <dsp:txXfrm>
        <a:off x="264381" y="2879089"/>
        <a:ext cx="3360250" cy="720000"/>
      </dsp:txXfrm>
    </dsp:sp>
    <dsp:sp modelId="{3D64F48C-8157-41CC-87D4-32FD04854A7A}">
      <dsp:nvSpPr>
        <dsp:cNvPr id="0" name=""/>
        <dsp:cNvSpPr/>
      </dsp:nvSpPr>
      <dsp:spPr>
        <a:xfrm>
          <a:off x="5136743" y="972910"/>
          <a:ext cx="1512112" cy="15121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9398A-4069-498F-ACCF-95BA17C16BE5}">
      <dsp:nvSpPr>
        <dsp:cNvPr id="0" name=""/>
        <dsp:cNvSpPr/>
      </dsp:nvSpPr>
      <dsp:spPr>
        <a:xfrm>
          <a:off x="4212675" y="2879089"/>
          <a:ext cx="3360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Federal and State options per eligibility</a:t>
          </a:r>
        </a:p>
      </dsp:txBody>
      <dsp:txXfrm>
        <a:off x="4212675" y="2879089"/>
        <a:ext cx="3360250" cy="720000"/>
      </dsp:txXfrm>
    </dsp:sp>
    <dsp:sp modelId="{225D6316-AF77-45B4-AC09-0B61853F6BA2}">
      <dsp:nvSpPr>
        <dsp:cNvPr id="0" name=""/>
        <dsp:cNvSpPr/>
      </dsp:nvSpPr>
      <dsp:spPr>
        <a:xfrm>
          <a:off x="9085037" y="972910"/>
          <a:ext cx="1512112" cy="1512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506A2-58A1-4D3D-953C-F0D20C0FF151}">
      <dsp:nvSpPr>
        <dsp:cNvPr id="0" name=""/>
        <dsp:cNvSpPr/>
      </dsp:nvSpPr>
      <dsp:spPr>
        <a:xfrm>
          <a:off x="8160968" y="2879089"/>
          <a:ext cx="3360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Funding that does not need to be paid back</a:t>
          </a:r>
        </a:p>
      </dsp:txBody>
      <dsp:txXfrm>
        <a:off x="8160968" y="2879089"/>
        <a:ext cx="3360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524001" y="725445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045209" y="3112029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53975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524001" y="38100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045209" y="1231392"/>
        <a:ext cx="1700784" cy="1371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0" y="614600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0" y="614600"/>
        <a:ext cx="2547937" cy="1528762"/>
      </dsp:txXfrm>
    </dsp:sp>
    <dsp:sp modelId="{B0C99F12-FC81-415D-AEAD-4E552DEABC5C}">
      <dsp:nvSpPr>
        <dsp:cNvPr id="0" name=""/>
        <dsp:cNvSpPr/>
      </dsp:nvSpPr>
      <dsp:spPr>
        <a:xfrm>
          <a:off x="2802731" y="614600"/>
          <a:ext cx="2547937" cy="1528762"/>
        </a:xfrm>
        <a:prstGeom prst="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2802731" y="614600"/>
        <a:ext cx="2547937" cy="1528762"/>
      </dsp:txXfrm>
    </dsp:sp>
    <dsp:sp modelId="{2EEFF565-0FA5-4AFE-8EC9-CF46641B257F}">
      <dsp:nvSpPr>
        <dsp:cNvPr id="0" name=""/>
        <dsp:cNvSpPr/>
      </dsp:nvSpPr>
      <dsp:spPr>
        <a:xfrm>
          <a:off x="5605462" y="614600"/>
          <a:ext cx="2547937" cy="1528762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5605462" y="614600"/>
        <a:ext cx="2547937" cy="1528762"/>
      </dsp:txXfrm>
    </dsp:sp>
    <dsp:sp modelId="{5927B7F6-1A6B-4BE6-9A00-80A8F3451E16}">
      <dsp:nvSpPr>
        <dsp:cNvPr id="0" name=""/>
        <dsp:cNvSpPr/>
      </dsp:nvSpPr>
      <dsp:spPr>
        <a:xfrm>
          <a:off x="0" y="2398156"/>
          <a:ext cx="2547937" cy="1528762"/>
        </a:xfrm>
        <a:prstGeom prst="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98156"/>
        <a:ext cx="2547937" cy="1528762"/>
      </dsp:txXfrm>
    </dsp:sp>
    <dsp:sp modelId="{799B4B1F-19A5-4028-A572-1E0AD4FB66AD}">
      <dsp:nvSpPr>
        <dsp:cNvPr id="0" name=""/>
        <dsp:cNvSpPr/>
      </dsp:nvSpPr>
      <dsp:spPr>
        <a:xfrm>
          <a:off x="2802731" y="2398156"/>
          <a:ext cx="2547937" cy="1528762"/>
        </a:xfrm>
        <a:prstGeom prst="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2802731" y="2398156"/>
        <a:ext cx="2547937" cy="1528762"/>
      </dsp:txXfrm>
    </dsp:sp>
    <dsp:sp modelId="{F8FCE1B0-A15B-4784-82E6-5BFC1F3402C4}">
      <dsp:nvSpPr>
        <dsp:cNvPr id="0" name=""/>
        <dsp:cNvSpPr/>
      </dsp:nvSpPr>
      <dsp:spPr>
        <a:xfrm>
          <a:off x="5605462" y="2398156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PLUS Loans</a:t>
          </a:r>
        </a:p>
      </dsp:txBody>
      <dsp:txXfrm>
        <a:off x="5605462" y="2398156"/>
        <a:ext cx="2547937" cy="15287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provided based on 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3.xml"/><Relationship Id="rId4" Type="http://schemas.openxmlformats.org/officeDocument/2006/relationships/image" Target="../media/image3.sv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228600"/>
            <a:ext cx="7315200" cy="652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</a:t>
            </a:r>
            <a:b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6" y="9348593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2024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What You Need to Know About Financial Aid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00EBBD-61FC-AA57-A766-A09BABFCA8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446" b="27273"/>
          <a:stretch/>
        </p:blipFill>
        <p:spPr>
          <a:xfrm>
            <a:off x="162560" y="202724"/>
            <a:ext cx="13830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27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28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29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31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B7267D1-8EBD-4AF6-AD7D-68626F573C6F}" type="slidenum">
              <a:rPr lang="en-US" smtClean="0"/>
              <a:pPr defTabSz="965547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33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34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35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38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39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584059-081E-41D0-AFB4-EB5D98E24342}" type="slidenum">
              <a:rPr lang="en-US" smtClean="0"/>
              <a:pPr defTabSz="965547"/>
              <a:t>41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47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48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54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55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2C2C794-09DB-4635-850F-C1C8EA25A36E}" type="slidenum">
              <a:rPr lang="en-US" smtClean="0"/>
              <a:pPr defTabSz="965547"/>
              <a:t>21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25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26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C3C80A-E24E-3DAF-8116-41CDB06339E6}"/>
              </a:ext>
            </a:extLst>
          </p:cNvPr>
          <p:cNvGrpSpPr/>
          <p:nvPr userDrawn="1"/>
        </p:nvGrpSpPr>
        <p:grpSpPr>
          <a:xfrm>
            <a:off x="0" y="1219200"/>
            <a:ext cx="12192000" cy="5638800"/>
            <a:chOff x="0" y="1219200"/>
            <a:chExt cx="12192000" cy="563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D906FB-681F-A309-EA85-A5E4E2838D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7778"/>
            <a:stretch/>
          </p:blipFill>
          <p:spPr>
            <a:xfrm>
              <a:off x="0" y="1219200"/>
              <a:ext cx="12192000" cy="5638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7210B4-4242-204F-651A-CEF8785D9A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5417" t="90463" r="20625"/>
            <a:stretch/>
          </p:blipFill>
          <p:spPr>
            <a:xfrm>
              <a:off x="9677400" y="5867400"/>
              <a:ext cx="2387600" cy="781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27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447800"/>
            <a:ext cx="5537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47800"/>
            <a:ext cx="5537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9ED1CE-18B6-D840-2693-D57F79722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F288AA69-DF4A-709A-C3B4-33A0DF8E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95400"/>
            <a:ext cx="117856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090401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5E8CB3-14ED-AFB0-7E73-3FB51A4DA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716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01EEA3-5C04-F4F7-2DC0-B8EFDD233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BE7B37C-5005-E864-32EA-0EA8A212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12192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4008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2024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4" r:id="rId14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F303-A41D-AA06-7971-1E9B65702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0"/>
            <a:ext cx="10363200" cy="2057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You </a:t>
            </a:r>
            <a:b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Need to Know </a:t>
            </a:r>
            <a:b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About Financial Aid</a:t>
            </a:r>
            <a:b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B6C87-0360-6F6B-B0AA-C5CE931A0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71800"/>
            <a:ext cx="8534400" cy="1752600"/>
          </a:xfrm>
        </p:spPr>
        <p:txBody>
          <a:bodyPr>
            <a:normAutofit/>
          </a:bodyPr>
          <a:lstStyle/>
          <a:p>
            <a:r>
              <a:rPr lang="en-US" sz="4000" dirty="0"/>
              <a:t>Greenfield High School Financial Aid Night</a:t>
            </a:r>
          </a:p>
        </p:txBody>
      </p:sp>
    </p:spTree>
    <p:extLst>
      <p:ext uri="{BB962C8B-B14F-4D97-AF65-F5344CB8AC3E}">
        <p14:creationId xmlns:p14="http://schemas.microsoft.com/office/powerpoint/2010/main" val="266075083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C675-EBEC-ABF0-D86B-D40BE454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Scholarships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1813242-891D-5AE7-808D-CA1B81FA2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371601"/>
            <a:ext cx="6045200" cy="44195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rgbClr val="005B99"/>
              </a:buClr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Where do scholarships come from?</a:t>
            </a:r>
          </a:p>
          <a:p>
            <a:pPr lvl="1">
              <a:lnSpc>
                <a:spcPct val="90000"/>
              </a:lnSpc>
              <a:buClr>
                <a:srgbClr val="005B99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Colleges/Universities</a:t>
            </a:r>
          </a:p>
          <a:p>
            <a:pPr lvl="1">
              <a:lnSpc>
                <a:spcPct val="90000"/>
              </a:lnSpc>
              <a:buClr>
                <a:srgbClr val="005B99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Civic Organizations/Private businesses</a:t>
            </a:r>
          </a:p>
          <a:p>
            <a:pPr lvl="1">
              <a:lnSpc>
                <a:spcPct val="90000"/>
              </a:lnSpc>
              <a:buClr>
                <a:srgbClr val="005B99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Parental affiliations</a:t>
            </a:r>
          </a:p>
          <a:p>
            <a:pPr lvl="1">
              <a:lnSpc>
                <a:spcPct val="90000"/>
              </a:lnSpc>
              <a:buClr>
                <a:srgbClr val="005B99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Online Searches (fastweb.com)</a:t>
            </a:r>
          </a:p>
          <a:p>
            <a:pPr>
              <a:lnSpc>
                <a:spcPct val="90000"/>
              </a:lnSpc>
              <a:buClr>
                <a:srgbClr val="005B99"/>
              </a:buClr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What are scholarships based on?</a:t>
            </a:r>
          </a:p>
          <a:p>
            <a:pPr lvl="1">
              <a:lnSpc>
                <a:spcPct val="90000"/>
              </a:lnSpc>
              <a:buClr>
                <a:srgbClr val="005B99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</a:p>
          <a:p>
            <a:pPr lvl="1">
              <a:lnSpc>
                <a:spcPct val="90000"/>
              </a:lnSpc>
              <a:buClr>
                <a:srgbClr val="005B99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</a:p>
          <a:p>
            <a:pPr lvl="1">
              <a:lnSpc>
                <a:spcPct val="90000"/>
              </a:lnSpc>
              <a:buClr>
                <a:srgbClr val="005B99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Involvement/Activity/Leadership etc.</a:t>
            </a:r>
          </a:p>
          <a:p>
            <a:pPr lvl="1">
              <a:lnSpc>
                <a:spcPct val="90000"/>
              </a:lnSpc>
              <a:buClr>
                <a:srgbClr val="005B99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Just for being YOU!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D458E1-D4BA-2A7A-83B3-B2BF6FBEC3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201" r="8681" b="1"/>
          <a:stretch>
            <a:fillRect/>
          </a:stretch>
        </p:blipFill>
        <p:spPr>
          <a:xfrm>
            <a:off x="6425747" y="1371600"/>
            <a:ext cx="5258253" cy="441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07053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13F3B0-CED3-D1D0-BF6A-7B146091F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Now!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Search Engines to find matches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 close to home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Affiliations, Chamber of Commerce, Parent’s workplace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at the college/university websites Scholarship Search Engines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your “Brand” essay template; who you are, what kind of education you are seeking, how you are going to impact the world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up a separate email just for Scholarship tracking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0291A-669D-31D6-C3DD-B8C334A1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 –Your Scholarship Search</a:t>
            </a:r>
          </a:p>
        </p:txBody>
      </p:sp>
    </p:spTree>
    <p:extLst>
      <p:ext uri="{BB962C8B-B14F-4D97-AF65-F5344CB8AC3E}">
        <p14:creationId xmlns:p14="http://schemas.microsoft.com/office/powerpoint/2010/main" val="62640443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229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337434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902970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5415A4-A9FB-5088-AF0A-1B17DD53B50E}"/>
              </a:ext>
            </a:extLst>
          </p:cNvPr>
          <p:cNvCxnSpPr/>
          <p:nvPr/>
        </p:nvCxnSpPr>
        <p:spPr>
          <a:xfrm>
            <a:off x="6096000" y="3558509"/>
            <a:ext cx="2286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83AB5-6569-8E05-66DC-27328F2FA5EB}"/>
              </a:ext>
            </a:extLst>
          </p:cNvPr>
          <p:cNvSpPr/>
          <p:nvPr/>
        </p:nvSpPr>
        <p:spPr>
          <a:xfrm>
            <a:off x="6069806" y="3524072"/>
            <a:ext cx="152400" cy="68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5D875D-1B83-05B1-73B3-FF006BE3360E}"/>
              </a:ext>
            </a:extLst>
          </p:cNvPr>
          <p:cNvSpPr/>
          <p:nvPr/>
        </p:nvSpPr>
        <p:spPr>
          <a:xfrm>
            <a:off x="8229600" y="25908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E9F94-498A-CD2B-1342-0DF95AF9A571}"/>
              </a:ext>
            </a:extLst>
          </p:cNvPr>
          <p:cNvSpPr/>
          <p:nvPr/>
        </p:nvSpPr>
        <p:spPr>
          <a:xfrm>
            <a:off x="8439150" y="4346448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929D2-8813-C5CB-34E7-6534E84F9598}"/>
              </a:ext>
            </a:extLst>
          </p:cNvPr>
          <p:cNvSpPr/>
          <p:nvPr/>
        </p:nvSpPr>
        <p:spPr>
          <a:xfrm>
            <a:off x="8534400" y="2667001"/>
            <a:ext cx="369094" cy="1754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1">
            <a:extLst>
              <a:ext uri="{FF2B5EF4-FFF2-40B4-BE49-F238E27FC236}">
                <a16:creationId xmlns:a16="http://schemas.microsoft.com/office/drawing/2014/main" id="{FCB7466A-0B3B-86D6-B7A6-1FB28B20567A}"/>
              </a:ext>
            </a:extLst>
          </p:cNvPr>
          <p:cNvSpPr>
            <a:spLocks/>
          </p:cNvSpPr>
          <p:nvPr/>
        </p:nvSpPr>
        <p:spPr bwMode="auto">
          <a:xfrm>
            <a:off x="8458200" y="2696252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1970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A2ABA1-E948-94A6-D76C-32B6C27A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11AE43D-E304-D5ED-FC8E-A571E878D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119011"/>
              </p:ext>
            </p:extLst>
          </p:nvPr>
        </p:nvGraphicFramePr>
        <p:xfrm>
          <a:off x="203200" y="1295400"/>
          <a:ext cx="11785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7169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Work-Study Employment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074517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305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889635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58C1B8-46A2-6F43-8321-9CDFF1A7A08F}"/>
              </a:ext>
            </a:extLst>
          </p:cNvPr>
          <p:cNvSpPr/>
          <p:nvPr/>
        </p:nvSpPr>
        <p:spPr>
          <a:xfrm>
            <a:off x="3276600" y="2590801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C57ACE-FC75-6B44-E0A4-22D6973EA398}"/>
              </a:ext>
            </a:extLst>
          </p:cNvPr>
          <p:cNvSpPr/>
          <p:nvPr/>
        </p:nvSpPr>
        <p:spPr>
          <a:xfrm>
            <a:off x="3124201" y="2819401"/>
            <a:ext cx="457200" cy="1630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85592-E396-73EC-EBAA-B29E71AFFD03}"/>
              </a:ext>
            </a:extLst>
          </p:cNvPr>
          <p:cNvSpPr/>
          <p:nvPr/>
        </p:nvSpPr>
        <p:spPr>
          <a:xfrm>
            <a:off x="3581400" y="4419600"/>
            <a:ext cx="76200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">
            <a:extLst>
              <a:ext uri="{FF2B5EF4-FFF2-40B4-BE49-F238E27FC236}">
                <a16:creationId xmlns:a16="http://schemas.microsoft.com/office/drawing/2014/main" id="{B8B4346E-F4E9-FC19-0A33-90F91ECA5D64}"/>
              </a:ext>
            </a:extLst>
          </p:cNvPr>
          <p:cNvSpPr>
            <a:spLocks/>
          </p:cNvSpPr>
          <p:nvPr/>
        </p:nvSpPr>
        <p:spPr bwMode="auto">
          <a:xfrm flipH="1">
            <a:off x="2971800" y="2667000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37321-4478-B037-C164-A47DD738C747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54172869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B96EB-0784-C6B9-1CC4-497123C3E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Federal Work Study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Institutional Work Programs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Off campus/summer employment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Paid internships</a:t>
            </a:r>
          </a:p>
          <a:p>
            <a:endParaRPr lang="en-US" dirty="0"/>
          </a:p>
          <a:p>
            <a:endParaRPr lang="en-US" dirty="0"/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*Studies show that students who work part-time perform better academically*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C183FA-4111-33E3-2631-85B1B516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Work Study/ Employment</a:t>
            </a:r>
          </a:p>
        </p:txBody>
      </p:sp>
    </p:spTree>
    <p:extLst>
      <p:ext uri="{BB962C8B-B14F-4D97-AF65-F5344CB8AC3E}">
        <p14:creationId xmlns:p14="http://schemas.microsoft.com/office/powerpoint/2010/main" val="215517160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268649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305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889635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1F065A-9FE7-7EB6-3842-BC208C1A7391}"/>
              </a:ext>
            </a:extLst>
          </p:cNvPr>
          <p:cNvCxnSpPr>
            <a:cxnSpLocks/>
          </p:cNvCxnSpPr>
          <p:nvPr/>
        </p:nvCxnSpPr>
        <p:spPr>
          <a:xfrm>
            <a:off x="6019800" y="1143000"/>
            <a:ext cx="0" cy="236220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6E400-8BEB-32F0-B7CA-94C30DBD8D55}"/>
              </a:ext>
            </a:extLst>
          </p:cNvPr>
          <p:cNvSpPr/>
          <p:nvPr/>
        </p:nvSpPr>
        <p:spPr>
          <a:xfrm>
            <a:off x="5943602" y="3429000"/>
            <a:ext cx="76198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D2FAD-7DAC-B6F6-2703-E03F1C8F0D02}"/>
              </a:ext>
            </a:extLst>
          </p:cNvPr>
          <p:cNvSpPr/>
          <p:nvPr/>
        </p:nvSpPr>
        <p:spPr>
          <a:xfrm>
            <a:off x="5905501" y="3505200"/>
            <a:ext cx="152400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FCBEC-F2B7-0852-CA1C-68A16763A05D}"/>
              </a:ext>
            </a:extLst>
          </p:cNvPr>
          <p:cNvSpPr/>
          <p:nvPr/>
        </p:nvSpPr>
        <p:spPr>
          <a:xfrm>
            <a:off x="3352800" y="2590800"/>
            <a:ext cx="30479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AEE09-7317-F173-65C0-FB64AFAE06DC}"/>
              </a:ext>
            </a:extLst>
          </p:cNvPr>
          <p:cNvSpPr/>
          <p:nvPr/>
        </p:nvSpPr>
        <p:spPr>
          <a:xfrm>
            <a:off x="3352800" y="4323991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8D5E2-102F-C47D-3C47-2EAFE8FAC261}"/>
              </a:ext>
            </a:extLst>
          </p:cNvPr>
          <p:cNvSpPr/>
          <p:nvPr/>
        </p:nvSpPr>
        <p:spPr>
          <a:xfrm>
            <a:off x="3124200" y="2743201"/>
            <a:ext cx="419101" cy="1580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">
            <a:extLst>
              <a:ext uri="{FF2B5EF4-FFF2-40B4-BE49-F238E27FC236}">
                <a16:creationId xmlns:a16="http://schemas.microsoft.com/office/drawing/2014/main" id="{0EBEC339-47BE-10F0-1422-EE3AD6786919}"/>
              </a:ext>
            </a:extLst>
          </p:cNvPr>
          <p:cNvSpPr>
            <a:spLocks/>
          </p:cNvSpPr>
          <p:nvPr/>
        </p:nvSpPr>
        <p:spPr bwMode="auto">
          <a:xfrm flipH="1">
            <a:off x="2971800" y="2667000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117B8-CD69-77E1-44F4-F741749DA401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391898486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B27BAD-AC95-07A0-B05B-EAB19EFF4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Direct Loan Program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Subsidized-based on need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Unsubsidized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Parent PLUS Loan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(Parent Loan for Undergraduate Students)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Loans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Loans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0DF9E4-AC27-6A8F-7B1C-DEEB660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4116056666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F6D56A-C8AC-CECB-D37B-88DA0C2ED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borrows on behalf of undergraduate student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pass a basic credit check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parent is DENIED, additional funding may be made available for the student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repayment options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60 days after last payment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Opt-in to an in-school deferment option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BB5106-D314-487A-3F69-49C3CC3C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PLUS Loan Details</a:t>
            </a:r>
          </a:p>
        </p:txBody>
      </p:sp>
    </p:spTree>
    <p:extLst>
      <p:ext uri="{BB962C8B-B14F-4D97-AF65-F5344CB8AC3E}">
        <p14:creationId xmlns:p14="http://schemas.microsoft.com/office/powerpoint/2010/main" val="1403929629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03C41-A4E6-089D-4701-73D7BE35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 of State Loans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Nursing loan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Minority Teacher Loan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Loan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of Other Loans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 student loans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College/University may have an institutional loan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43C715-8F4E-F897-14DE-C1FD8852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Loans/ Other Loans</a:t>
            </a:r>
          </a:p>
        </p:txBody>
      </p:sp>
    </p:spTree>
    <p:extLst>
      <p:ext uri="{BB962C8B-B14F-4D97-AF65-F5344CB8AC3E}">
        <p14:creationId xmlns:p14="http://schemas.microsoft.com/office/powerpoint/2010/main" val="229001706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and unusual circumstances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Next steps, after FAFSA is completed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4191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5105400" y="1143000"/>
            <a:ext cx="2286000" cy="1097280"/>
          </a:xfrm>
          <a:prstGeom prst="roundRect">
            <a:avLst/>
          </a:prstGeom>
          <a:solidFill>
            <a:srgbClr val="6DB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7162800" y="2588623"/>
            <a:ext cx="2286000" cy="1097280"/>
          </a:xfrm>
          <a:prstGeom prst="roundRect">
            <a:avLst/>
          </a:prstGeom>
          <a:solidFill>
            <a:srgbClr val="004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6781800" y="4343400"/>
            <a:ext cx="2286000" cy="1097280"/>
          </a:xfrm>
          <a:prstGeom prst="roundRect">
            <a:avLst/>
          </a:prstGeom>
          <a:solidFill>
            <a:srgbClr val="5859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3581400" y="4343400"/>
            <a:ext cx="2286000" cy="1097280"/>
          </a:xfrm>
          <a:prstGeom prst="roundRect">
            <a:avLst/>
          </a:prstGeom>
          <a:solidFill>
            <a:srgbClr val="B941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3048000" y="2588623"/>
            <a:ext cx="2286000" cy="1097280"/>
          </a:xfrm>
          <a:prstGeom prst="roundRect">
            <a:avLst/>
          </a:prstGeom>
          <a:solidFill>
            <a:srgbClr val="DE7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814364"/>
              </p:ext>
            </p:extLst>
          </p:nvPr>
        </p:nvGraphicFramePr>
        <p:xfrm>
          <a:off x="1752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579126"/>
              </p:ext>
            </p:extLst>
          </p:nvPr>
        </p:nvGraphicFramePr>
        <p:xfrm>
          <a:off x="1905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773929"/>
              </p:ext>
            </p:extLst>
          </p:nvPr>
        </p:nvGraphicFramePr>
        <p:xfrm>
          <a:off x="17526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77B02-4F19-51B9-458A-FDC53747D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4C07-3395-9450-3FDA-6A18EC6B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Student Aid Programs in Wisconsin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C862E4-14B8-1DA6-970F-BAA4CAE56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340965"/>
              </p:ext>
            </p:extLst>
          </p:nvPr>
        </p:nvGraphicFramePr>
        <p:xfrm>
          <a:off x="1905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202321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934900"/>
              </p:ext>
            </p:extLst>
          </p:nvPr>
        </p:nvGraphicFramePr>
        <p:xfrm>
          <a:off x="17526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675240"/>
              </p:ext>
            </p:extLst>
          </p:nvPr>
        </p:nvGraphicFramePr>
        <p:xfrm>
          <a:off x="1752600" y="1295401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71044"/>
              </p:ext>
            </p:extLst>
          </p:nvPr>
        </p:nvGraphicFramePr>
        <p:xfrm>
          <a:off x="1752600" y="1295401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student aid index (SAI)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SAI to offer financial aid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295401"/>
            <a:ext cx="116078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typically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10287000" cy="12192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447800"/>
            <a:ext cx="5943600" cy="403860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97BCF0F-0B47-1254-80FC-E0454246C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1133856"/>
            <a:ext cx="4352544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04891501"/>
              </p:ext>
            </p:extLst>
          </p:nvPr>
        </p:nvGraphicFramePr>
        <p:xfrm>
          <a:off x="2019300" y="1143000"/>
          <a:ext cx="82677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514600" y="2494311"/>
            <a:ext cx="1915262" cy="2057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Online FAFSA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need to manually enter federal tax information (FTI) 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Online FAFSA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0"/>
            <a:ext cx="100298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StudentAid.gov Account Username and Password (FSA ID)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6524625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and access to certain U.S. Department of Education websites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Student and parent must create own FSA ID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financial aid process, including subsequent school years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create an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FSA ID</a:t>
            </a: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72464" y="3567114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1714" y="3414714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61EDB-F675-79E5-0825-6C6FC10CF50A}"/>
              </a:ext>
            </a:extLst>
          </p:cNvPr>
          <p:cNvSpPr txBox="1"/>
          <p:nvPr/>
        </p:nvSpPr>
        <p:spPr>
          <a:xfrm>
            <a:off x="3401036" y="5847167"/>
            <a:ext cx="6777256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at https://studentaid.gov/fsa-id/create-account/launch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C5994F-3160-8868-11CF-AEC583F3C2AA}"/>
              </a:ext>
            </a:extLst>
          </p:cNvPr>
          <p:cNvSpPr/>
          <p:nvPr/>
        </p:nvSpPr>
        <p:spPr>
          <a:xfrm>
            <a:off x="3401036" y="5867402"/>
            <a:ext cx="6123964" cy="380999"/>
          </a:xfrm>
          <a:prstGeom prst="roundRect">
            <a:avLst/>
          </a:prstGeom>
          <a:noFill/>
          <a:ln w="22225"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1AE22-6D03-9590-0AC9-96E942277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24" y="1325880"/>
            <a:ext cx="3997352" cy="438912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B8B70-44CE-D9A6-4D03-7A7B20C7D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990600"/>
            <a:ext cx="5204823" cy="4545212"/>
          </a:xfrm>
          <a:prstGeom prst="rect">
            <a:avLst/>
          </a:prstGeom>
          <a:ln w="2857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4572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10287000" cy="1143000"/>
          </a:xfrm>
        </p:spPr>
        <p:txBody>
          <a:bodyPr/>
          <a:lstStyle/>
          <a:p>
            <a:r>
              <a:rPr lang="en-US" dirty="0"/>
              <a:t>Online FAFSA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4876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75E1C-20E6-4726-DD41-B997F6D34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409" y="1628732"/>
            <a:ext cx="5967183" cy="3600537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F20DE-E87C-0309-3C82-5A31AA70EFD6}"/>
              </a:ext>
            </a:extLst>
          </p:cNvPr>
          <p:cNvSpPr txBox="1"/>
          <p:nvPr/>
        </p:nvSpPr>
        <p:spPr>
          <a:xfrm>
            <a:off x="3429000" y="5418108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18BD4-D9EC-F50D-6C20-574BFA7D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Contributors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A9AE6-5D33-C966-AFE2-7424D365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36" y="1180725"/>
            <a:ext cx="5613528" cy="449655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7069A6-423F-D289-CBA0-822FCE328FFE}"/>
              </a:ext>
            </a:extLst>
          </p:cNvPr>
          <p:cNvSpPr txBox="1"/>
          <p:nvPr/>
        </p:nvSpPr>
        <p:spPr>
          <a:xfrm>
            <a:off x="3429000" y="5791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49581725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Act Direct Data Exchange (FA-DDX)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an individual’s federal tax information (FTI) to be directly transferred from the IRS to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Consent is required by all contributors on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Eliminates manual entry of tax and income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plans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and unusual circumstances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D4D21-A984-7597-7136-B6582AC6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484" y="1530262"/>
            <a:ext cx="5795032" cy="3797476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52FC0-94A7-C61A-4AB5-4F3E9249EE08}"/>
              </a:ext>
            </a:extLst>
          </p:cNvPr>
          <p:cNvSpPr txBox="1"/>
          <p:nvPr/>
        </p:nvSpPr>
        <p:spPr>
          <a:xfrm>
            <a:off x="3429000" y="5484167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5903" y="4918948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74" y="4918948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5904" y="4051581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3256" y="3166348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2083256" y="2251948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12914" y="1320073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0"/>
            <a:ext cx="10287000" cy="11697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3174547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3221635" y="2286000"/>
            <a:ext cx="580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 (living expenses)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3221634" y="3210580"/>
            <a:ext cx="8023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Books, course materials, supplies and equipment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3236875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3259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6F6EB-95F6-A194-1BF9-5E5664C4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that justify an institution making an adjustment to a student’s dependency status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does not provide parental data on FAFSA</a:t>
            </a:r>
          </a:p>
          <a:p>
            <a:pPr marL="800100" lvl="2" indent="-457200">
              <a:spcBef>
                <a:spcPts val="18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Considered provisionally independent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follows institution’s process for dependency override determination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2450B-A2E1-534F-342E-948DAF4E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763686291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95400"/>
            <a:ext cx="10312400" cy="4572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Demographic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Parents’ education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killed in line of duty 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school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28574-F702-9CA6-FA80-0EC0AF44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43000"/>
            <a:ext cx="10312401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FTI transferred from IRS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C4226-9B29-3496-CBA9-6F8C9093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Financial Information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FD9A5A-3065-78A0-1B32-56118DBF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73" y="1371600"/>
            <a:ext cx="5455145" cy="4003532"/>
          </a:xfrm>
          <a:prstGeom prst="rect">
            <a:avLst/>
          </a:prstGeom>
          <a:noFill/>
          <a:ln w="22225">
            <a:solidFill>
              <a:srgbClr val="004E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08D92-7E52-86DC-A4B1-7243503E96DC}"/>
              </a:ext>
            </a:extLst>
          </p:cNvPr>
          <p:cNvSpPr txBox="1"/>
          <p:nvPr/>
        </p:nvSpPr>
        <p:spPr>
          <a:xfrm>
            <a:off x="6133245" y="5486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1410294256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03D86B-C52E-A43F-14FA-C26A36A9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selection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836D46-E1F9-AAD6-44E1-EE0C19E1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Section Completion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C6486-330F-0CA4-424B-E2D6B60F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1447800"/>
            <a:ext cx="5817227" cy="411480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2759339859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EBD69-2850-014E-5DD7-21B1BF4C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Invites Parents to FAFSA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FEF20-164E-78EB-C9BE-6AB9F1D6D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480" y="1371601"/>
            <a:ext cx="4038600" cy="4525963"/>
          </a:xfrm>
        </p:spPr>
        <p:txBody>
          <a:bodyPr/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provides personal information about parents to invite them to complete parent portion of the FAFSA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79915-8B87-3394-F69E-FFB1C884B46C}"/>
              </a:ext>
            </a:extLst>
          </p:cNvPr>
          <p:cNvSpPr txBox="1"/>
          <p:nvPr/>
        </p:nvSpPr>
        <p:spPr>
          <a:xfrm>
            <a:off x="381000" y="6114771"/>
            <a:ext cx="6146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Note: Screenshot from StudentAid.gov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E6718D3-C83F-35DC-54EE-EF4B8248D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260" y="821126"/>
            <a:ext cx="3733800" cy="52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0681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D92658-E177-BBF2-D425-2C9FA177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4" y="990600"/>
            <a:ext cx="8438496" cy="45720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receive an email inviting them to complete the FAFSA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Invite expires after 45 days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Parents must use FSA ID to access FAFSA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AC913-3110-8BBE-29A1-EB3EE8A7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parent’s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CD810-49DE-092C-E3FA-393116BB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75" y="3248826"/>
            <a:ext cx="4828593" cy="304800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C639A5A-D508-BF82-8B5B-F4A69B31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241" y="1676400"/>
            <a:ext cx="4261855" cy="50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06545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E00DA-45E1-BDBC-F528-5A10300B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of legal residence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FD15C-043E-8FCD-B7C3-538D2657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Information </a:t>
            </a:r>
          </a:p>
        </p:txBody>
      </p:sp>
    </p:spTree>
    <p:extLst>
      <p:ext uri="{BB962C8B-B14F-4D97-AF65-F5344CB8AC3E}">
        <p14:creationId xmlns:p14="http://schemas.microsoft.com/office/powerpoint/2010/main" val="3256560983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Parent Financial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filing status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size and number in college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 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parent information</a:t>
            </a:r>
          </a:p>
          <a:p>
            <a:pPr>
              <a:spcBef>
                <a:spcPts val="3000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Parent Section Completion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1"/>
            <a:ext cx="54864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and submission of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0F269-2F62-7FEC-09BE-41FD62C6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2999"/>
            <a:ext cx="5334000" cy="4428493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05098-5981-CFD2-44D8-760C6C4C91B1}"/>
              </a:ext>
            </a:extLst>
          </p:cNvPr>
          <p:cNvSpPr txBox="1"/>
          <p:nvPr/>
        </p:nvSpPr>
        <p:spPr>
          <a:xfrm>
            <a:off x="6248400" y="5666731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F7405-C7ED-3AC1-EFF2-BE6AD1E6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independent student is married, spouse information is required as well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to transfer FTI from the IRS is required for ALL contributors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student, student’s spouse (if applicable), parent, and other parent (if applicable)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Students, parents, and preparers may start, complete, and submit a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A740D5-0E8C-D587-C08A-788456F3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744501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604388" y="1486378"/>
            <a:ext cx="5130412" cy="425174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DE7E2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Number resulting from the evaluation of a student’s (and family’s) approximate financial resources for a student’s postsecondary education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2209800" y="1365583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4E7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2209800" y="3803983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B9419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 flipH="1">
            <a:off x="5911076" y="2279983"/>
            <a:ext cx="369848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0"/>
            <a:ext cx="103632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Student Aid Index (SAI)?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558DC7-84E2-B1F9-E467-6B09A27F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50940"/>
              </p:ext>
            </p:extLst>
          </p:nvPr>
        </p:nvGraphicFramePr>
        <p:xfrm>
          <a:off x="1752600" y="11430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3B8DE0-75A7-8C93-2C63-381444A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Included in Family Size?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F9349-E5C5-927F-1ABF-A78F719124B0}"/>
              </a:ext>
            </a:extLst>
          </p:cNvPr>
          <p:cNvSpPr txBox="1"/>
          <p:nvPr/>
        </p:nvSpPr>
        <p:spPr>
          <a:xfrm>
            <a:off x="3619500" y="55626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Included only if providing more than half of their support between July 1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2024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June 30, 2025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CB5D3-03BC-7BFA-0A19-6C9D87FC1A2D}"/>
              </a:ext>
            </a:extLst>
          </p:cNvPr>
          <p:cNvSpPr txBox="1"/>
          <p:nvPr/>
        </p:nvSpPr>
        <p:spPr>
          <a:xfrm>
            <a:off x="6477000" y="1535669"/>
            <a:ext cx="4114800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 (and spouse)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Student’s dependent children, even if they live apart from the student because of college enrollment*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people if they live with the student*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76241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289CD0-BEC4-4741-ADD2-02E2643FB189}"/>
              </a:ext>
            </a:extLst>
          </p:cNvPr>
          <p:cNvGrpSpPr/>
          <p:nvPr/>
        </p:nvGrpSpPr>
        <p:grpSpPr>
          <a:xfrm>
            <a:off x="4359632" y="1040361"/>
            <a:ext cx="4708169" cy="4322707"/>
            <a:chOff x="2557288" y="1040360"/>
            <a:chExt cx="4708169" cy="43227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E187BF-AFBA-4CE7-BD7C-E7E4DBA5CEE0}"/>
                </a:ext>
              </a:extLst>
            </p:cNvPr>
            <p:cNvGrpSpPr/>
            <p:nvPr/>
          </p:nvGrpSpPr>
          <p:grpSpPr>
            <a:xfrm>
              <a:off x="5482377" y="3625707"/>
              <a:ext cx="1737360" cy="1737360"/>
              <a:chOff x="5482377" y="3625707"/>
              <a:chExt cx="1737360" cy="173736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99733C8-8320-4CF0-8754-7D6D44F6E5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2377" y="3625707"/>
                <a:ext cx="1737360" cy="1737360"/>
              </a:xfrm>
              <a:prstGeom prst="ellipse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C1C6B-8288-437B-89FC-735ACF9DA1EB}"/>
                  </a:ext>
                </a:extLst>
              </p:cNvPr>
              <p:cNvSpPr txBox="1"/>
              <p:nvPr/>
            </p:nvSpPr>
            <p:spPr>
              <a:xfrm>
                <a:off x="5805576" y="4858143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Student</a:t>
                </a:r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C281BB1-61A6-4900-9B40-BFBD10A76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657" y="3429000"/>
              <a:ext cx="1828800" cy="18288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212643-4FCF-441E-B97F-97DEE8481EFF}"/>
                </a:ext>
              </a:extLst>
            </p:cNvPr>
            <p:cNvGrpSpPr/>
            <p:nvPr/>
          </p:nvGrpSpPr>
          <p:grpSpPr>
            <a:xfrm>
              <a:off x="2557288" y="1040360"/>
              <a:ext cx="2988116" cy="2653985"/>
              <a:chOff x="2557288" y="1040360"/>
              <a:chExt cx="2988116" cy="265398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A3A350D-4CB5-45D2-8BD4-4D04C5485D1C}"/>
                  </a:ext>
                </a:extLst>
              </p:cNvPr>
              <p:cNvGrpSpPr/>
              <p:nvPr/>
            </p:nvGrpSpPr>
            <p:grpSpPr>
              <a:xfrm>
                <a:off x="3294635" y="1040360"/>
                <a:ext cx="1737360" cy="1801138"/>
                <a:chOff x="3294635" y="1040360"/>
                <a:chExt cx="1737360" cy="1801138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85088A1-495E-4EAB-A7F7-4E80DBD8BC04}"/>
                    </a:ext>
                  </a:extLst>
                </p:cNvPr>
                <p:cNvGrpSpPr/>
                <p:nvPr/>
              </p:nvGrpSpPr>
              <p:grpSpPr>
                <a:xfrm>
                  <a:off x="3294635" y="1104138"/>
                  <a:ext cx="1737360" cy="1737360"/>
                  <a:chOff x="3294635" y="1104138"/>
                  <a:chExt cx="1737360" cy="1737360"/>
                </a:xfrm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7E4D7512-25FB-4B8A-8D06-70F4D612D5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94635" y="1104138"/>
                    <a:ext cx="1737360" cy="1737360"/>
                  </a:xfrm>
                  <a:prstGeom prst="ellipse">
                    <a:avLst/>
                  </a:prstGeom>
                  <a:solidFill>
                    <a:srgbClr val="6DBE4B"/>
                  </a:solidFill>
                  <a:ln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1D05D6F-D416-46DA-91BE-8B8C6CE55177}"/>
                      </a:ext>
                    </a:extLst>
                  </p:cNvPr>
                  <p:cNvSpPr txBox="1"/>
                  <p:nvPr/>
                </p:nvSpPr>
                <p:spPr>
                  <a:xfrm>
                    <a:off x="3839453" y="2415389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FPS</a:t>
                    </a:r>
                  </a:p>
                </p:txBody>
              </p:sp>
            </p:grp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76D393F-205B-4B48-B071-EFB8956A9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088" y="1040360"/>
                  <a:ext cx="1645920" cy="1645920"/>
                </a:xfrm>
                <a:prstGeom prst="rect">
                  <a:avLst/>
                </a:prstGeom>
              </p:spPr>
            </p:pic>
          </p:grp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6843D1B6-ABDE-4998-9F0F-9FA10872153E}"/>
                  </a:ext>
                </a:extLst>
              </p:cNvPr>
              <p:cNvSpPr/>
              <p:nvPr/>
            </p:nvSpPr>
            <p:spPr>
              <a:xfrm rot="8184329">
                <a:off x="2557288" y="2912109"/>
                <a:ext cx="978408" cy="484632"/>
              </a:xfrm>
              <a:prstGeom prst="rightArrow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A6C5E6F0-48F0-4410-B620-2589FCA103CF}"/>
                  </a:ext>
                </a:extLst>
              </p:cNvPr>
              <p:cNvSpPr/>
              <p:nvPr/>
            </p:nvSpPr>
            <p:spPr>
              <a:xfrm rot="2961703">
                <a:off x="4813884" y="2962825"/>
                <a:ext cx="978408" cy="484632"/>
              </a:xfrm>
              <a:prstGeom prst="rightArrow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6C3863-CC55-472B-B76A-A37127726F04}"/>
              </a:ext>
            </a:extLst>
          </p:cNvPr>
          <p:cNvGrpSpPr/>
          <p:nvPr/>
        </p:nvGrpSpPr>
        <p:grpSpPr>
          <a:xfrm>
            <a:off x="3008914" y="3536743"/>
            <a:ext cx="1737360" cy="1867869"/>
            <a:chOff x="1206571" y="3536742"/>
            <a:chExt cx="1737360" cy="186786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E6DEF3-7E2F-4374-85E4-C39EA1F97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6571" y="3667251"/>
              <a:ext cx="1737360" cy="1737360"/>
            </a:xfrm>
            <a:prstGeom prst="ellipse">
              <a:avLst/>
            </a:prstGeom>
            <a:solidFill>
              <a:srgbClr val="6DBE4B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B6A51AE-2757-4423-91FC-E3B11ECBC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577" y="3536742"/>
              <a:ext cx="1554480" cy="15544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981705-558B-453A-9764-10FE9D4DE5B3}"/>
                </a:ext>
              </a:extLst>
            </p:cNvPr>
            <p:cNvSpPr txBox="1"/>
            <p:nvPr/>
          </p:nvSpPr>
          <p:spPr>
            <a:xfrm>
              <a:off x="1599343" y="4906556"/>
              <a:ext cx="1042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46B27B-4F7E-C70E-81E1-AFBBE15A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48768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sections: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Eligibility Overview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Form Answers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print summary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FAFSA Submission 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DCC37-85F0-C068-E16E-FEA463EA586E}"/>
              </a:ext>
            </a:extLst>
          </p:cNvPr>
          <p:cNvCxnSpPr/>
          <p:nvPr/>
        </p:nvCxnSpPr>
        <p:spPr>
          <a:xfrm>
            <a:off x="2209800" y="1676400"/>
            <a:ext cx="381000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6B4EC-019D-3F0D-EF22-1F46F9794E32}"/>
              </a:ext>
            </a:extLst>
          </p:cNvPr>
          <p:cNvSpPr/>
          <p:nvPr/>
        </p:nvSpPr>
        <p:spPr>
          <a:xfrm>
            <a:off x="5486400" y="1295401"/>
            <a:ext cx="609600" cy="26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41DDE-25B8-C0A1-26CF-2AE72E16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312" y="2133600"/>
            <a:ext cx="6441783" cy="1554398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9F8C91-068B-DB28-31F7-1DFBD8206CC6}"/>
              </a:ext>
            </a:extLst>
          </p:cNvPr>
          <p:cNvSpPr txBox="1"/>
          <p:nvPr/>
        </p:nvSpPr>
        <p:spPr>
          <a:xfrm>
            <a:off x="5942642" y="375406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CC123-965D-94FC-E0C2-80F8A2198F1A}"/>
              </a:ext>
            </a:extLst>
          </p:cNvPr>
          <p:cNvSpPr/>
          <p:nvPr/>
        </p:nvSpPr>
        <p:spPr>
          <a:xfrm>
            <a:off x="2362200" y="5486401"/>
            <a:ext cx="609600" cy="630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112014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online FAFSA;</a:t>
            </a:r>
          </a:p>
          <a:p>
            <a:pPr marL="339725" indent="-339725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than unusual circumstances (dependency overrides)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Unique conditions exist that cannot be documented with the FAFSA, or circumstances have changed since filing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should contact institution’s financial aid office for more information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81578"/>
            <a:ext cx="102870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 - Examples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24088" y="1110539"/>
            <a:ext cx="8309230" cy="4909261"/>
            <a:chOff x="277887" y="-131707"/>
            <a:chExt cx="8503601" cy="5809289"/>
          </a:xfrm>
        </p:grpSpPr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5910549" y="26306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7428001" y="2463655"/>
            <a:ext cx="2935199" cy="1738649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family members in college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DEF3-BF9D-551F-B80C-C3E19871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FAFSA is Complete,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B6FB9-398D-D0A1-6C01-58CBC671B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instructions on your financial aid letter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 on to school's student website/portal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View and Accept (if required) your aid offer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borrowing Federal loans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Master Promissory Note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Entrance Counseling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58415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98F41C-D1BB-87C6-DFBE-B40B33EA6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PLUS loan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 Student Loan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student is the borrower, but will likely need cosigner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Parent Private loans are available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Payment plan options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Balance divided either over the semester or academic year—will vary depending on school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CFABCF-AFC9-1812-0B78-F37930FB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your offer is not enough?</a:t>
            </a:r>
          </a:p>
        </p:txBody>
      </p:sp>
    </p:spTree>
    <p:extLst>
      <p:ext uri="{BB962C8B-B14F-4D97-AF65-F5344CB8AC3E}">
        <p14:creationId xmlns:p14="http://schemas.microsoft.com/office/powerpoint/2010/main" val="3281383485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58DCA6-F150-09C2-DC56-26916651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FAFSA and aid is an annual process, not ‘one and done’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Scholarships are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just for freshman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Watch for scams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FERPA, students sign a Consent Release form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2CFCB-EDCC-3CC4-C289-03E76180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Good to Know</a:t>
            </a:r>
          </a:p>
        </p:txBody>
      </p:sp>
    </p:spTree>
    <p:extLst>
      <p:ext uri="{BB962C8B-B14F-4D97-AF65-F5344CB8AC3E}">
        <p14:creationId xmlns:p14="http://schemas.microsoft.com/office/powerpoint/2010/main" val="140164498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38525"/>
              </p:ext>
            </p:extLst>
          </p:nvPr>
        </p:nvGraphicFramePr>
        <p:xfrm>
          <a:off x="3009900" y="1943100"/>
          <a:ext cx="61722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 (SAI)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004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2362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0"/>
            <a:ext cx="102870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B9CA05-8C28-67DB-041F-A9DD01DC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26D0F6-47B2-003F-72A7-DF72FE2E6BDB}"/>
              </a:ext>
            </a:extLst>
          </p:cNvPr>
          <p:cNvSpPr txBox="1">
            <a:spLocks/>
          </p:cNvSpPr>
          <p:nvPr/>
        </p:nvSpPr>
        <p:spPr>
          <a:xfrm>
            <a:off x="4495800" y="1483392"/>
            <a:ext cx="6502400" cy="3674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B99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spcBef>
                <a:spcPct val="20000"/>
              </a:spcBef>
              <a:buClr>
                <a:srgbClr val="005B99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8563" indent="-284163" algn="l" defTabSz="914400" rtl="0" eaLnBrk="1" latinLnBrk="0" hangingPunct="1">
              <a:spcBef>
                <a:spcPct val="20000"/>
              </a:spcBef>
              <a:buClr>
                <a:srgbClr val="005B99"/>
              </a:buClr>
              <a:buSzPct val="8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Blake Taylor</a:t>
            </a:r>
          </a:p>
          <a:p>
            <a:pPr marL="0" indent="0" algn="ctr">
              <a:lnSpc>
                <a:spcPct val="13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Assistant Director of Financial Aid</a:t>
            </a:r>
          </a:p>
          <a:p>
            <a:pPr marL="0" indent="0" algn="ctr">
              <a:lnSpc>
                <a:spcPct val="13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Alverno College</a:t>
            </a:r>
          </a:p>
          <a:p>
            <a:pPr marL="0" indent="0" algn="ctr">
              <a:lnSpc>
                <a:spcPct val="13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(414) 382-6262</a:t>
            </a:r>
          </a:p>
          <a:p>
            <a:pPr marL="0" indent="0" algn="ctr">
              <a:lnSpc>
                <a:spcPct val="13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financial.aid@alverno.edu</a:t>
            </a:r>
          </a:p>
          <a:p>
            <a:pPr marL="0" indent="0" algn="ctr">
              <a:lnSpc>
                <a:spcPct val="13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www.alverno.edu </a:t>
            </a:r>
          </a:p>
          <a:p>
            <a:pPr marL="274320" indent="-274320">
              <a:lnSpc>
                <a:spcPct val="13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  <a:defRPr/>
            </a:pPr>
            <a:endParaRPr lang="en-US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erson with a beard&#10;&#10;AI-generated content may be incorrect.">
            <a:extLst>
              <a:ext uri="{FF2B5EF4-FFF2-40B4-BE49-F238E27FC236}">
                <a16:creationId xmlns:a16="http://schemas.microsoft.com/office/drawing/2014/main" id="{9F7E4841-8DC9-82FF-190E-C9B01F5CD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58400"/>
            <a:ext cx="314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3710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3048000" y="1905000"/>
            <a:ext cx="2667000" cy="3314700"/>
          </a:xfrm>
          <a:prstGeom prst="flowChartMagneticDisk">
            <a:avLst/>
          </a:prstGeom>
          <a:solidFill>
            <a:srgbClr val="004E7D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6553200" y="1905000"/>
            <a:ext cx="2667000" cy="3314700"/>
          </a:xfrm>
          <a:prstGeom prst="flowChartMagneticDisk">
            <a:avLst/>
          </a:prstGeom>
          <a:solidFill>
            <a:srgbClr val="6DBE4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338772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229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889635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4610887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229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586494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902970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D1E08A-C6FE-968C-29B6-5A8EBE030698}"/>
              </a:ext>
            </a:extLst>
          </p:cNvPr>
          <p:cNvSpPr/>
          <p:nvPr/>
        </p:nvSpPr>
        <p:spPr>
          <a:xfrm>
            <a:off x="8443912" y="2638304"/>
            <a:ext cx="228600" cy="118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B2A57E-3494-CBEB-A999-A8C488C21892}"/>
              </a:ext>
            </a:extLst>
          </p:cNvPr>
          <p:cNvSpPr/>
          <p:nvPr/>
        </p:nvSpPr>
        <p:spPr>
          <a:xfrm>
            <a:off x="8534400" y="2757250"/>
            <a:ext cx="381000" cy="1693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6BA9C-103A-C63F-6614-97220DEA612A}"/>
              </a:ext>
            </a:extLst>
          </p:cNvPr>
          <p:cNvSpPr/>
          <p:nvPr/>
        </p:nvSpPr>
        <p:spPr>
          <a:xfrm>
            <a:off x="8229600" y="4419601"/>
            <a:ext cx="381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1">
            <a:extLst>
              <a:ext uri="{FF2B5EF4-FFF2-40B4-BE49-F238E27FC236}">
                <a16:creationId xmlns:a16="http://schemas.microsoft.com/office/drawing/2014/main" id="{CB43E788-0CF7-E1F6-29F9-CBF8C4745011}"/>
              </a:ext>
            </a:extLst>
          </p:cNvPr>
          <p:cNvSpPr>
            <a:spLocks/>
          </p:cNvSpPr>
          <p:nvPr/>
        </p:nvSpPr>
        <p:spPr bwMode="auto">
          <a:xfrm>
            <a:off x="8458200" y="2694728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6469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68333</TotalTime>
  <Words>1868</Words>
  <Application>Microsoft Office PowerPoint</Application>
  <PresentationFormat>Widescreen</PresentationFormat>
  <Paragraphs>354</Paragraphs>
  <Slides>60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Century Gothic</vt:lpstr>
      <vt:lpstr>Corbel</vt:lpstr>
      <vt:lpstr>Verdana</vt:lpstr>
      <vt:lpstr>Wingdings</vt:lpstr>
      <vt:lpstr>Office Theme</vt:lpstr>
      <vt:lpstr>What You  Need to Know  About Financial Aid 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Scholarships</vt:lpstr>
      <vt:lpstr>Scholarships</vt:lpstr>
      <vt:lpstr>Scholarships –Your Scholarship Search</vt:lpstr>
      <vt:lpstr>Grants</vt:lpstr>
      <vt:lpstr>Grants</vt:lpstr>
      <vt:lpstr>Work-Study Employment</vt:lpstr>
      <vt:lpstr>Federal Work Study/ Employment</vt:lpstr>
      <vt:lpstr>Loans</vt:lpstr>
      <vt:lpstr>Loans</vt:lpstr>
      <vt:lpstr>PLUS Loan Details</vt:lpstr>
      <vt:lpstr>State Loans/ Other Loans</vt:lpstr>
      <vt:lpstr>Sources of Financial Aid</vt:lpstr>
      <vt:lpstr>Federal Government</vt:lpstr>
      <vt:lpstr>Federal Student Aid Programs</vt:lpstr>
      <vt:lpstr>States</vt:lpstr>
      <vt:lpstr>State Student Aid Programs in Wisconsin</vt:lpstr>
      <vt:lpstr>Colleges and Universities</vt:lpstr>
      <vt:lpstr>Private Sources</vt:lpstr>
      <vt:lpstr>Employers</vt:lpstr>
      <vt:lpstr>Free Application for Federal Student Aid (FAFSA®)</vt:lpstr>
      <vt:lpstr>Free Application for Federal Student Aid (FAFSA)</vt:lpstr>
      <vt:lpstr>Free Application for Federal Student Aid (FAFSA)</vt:lpstr>
      <vt:lpstr>Benefits of Using Online FAFSA</vt:lpstr>
      <vt:lpstr>Benefits of Using Online FAFSA</vt:lpstr>
      <vt:lpstr>StudentAid.gov Account Username and Password (FSA ID)</vt:lpstr>
      <vt:lpstr>Online FAFSA</vt:lpstr>
      <vt:lpstr>Online FAFSA</vt:lpstr>
      <vt:lpstr>FAFSA Contributors</vt:lpstr>
      <vt:lpstr>FUTURE Act Direct Data Exchange (FA-DDX) </vt:lpstr>
      <vt:lpstr>Student Information</vt:lpstr>
      <vt:lpstr>Student Dependency Status</vt:lpstr>
      <vt:lpstr>Unusual Circumstances </vt:lpstr>
      <vt:lpstr>Student Information</vt:lpstr>
      <vt:lpstr>Student Financial Information </vt:lpstr>
      <vt:lpstr>Student Section Completion</vt:lpstr>
      <vt:lpstr>Student Invites Parents to FAFSA</vt:lpstr>
      <vt:lpstr>What is the parent’s view</vt:lpstr>
      <vt:lpstr>Parent Information </vt:lpstr>
      <vt:lpstr>Parent Financial Information</vt:lpstr>
      <vt:lpstr>Parent Section Completion</vt:lpstr>
      <vt:lpstr>Other Considerations</vt:lpstr>
      <vt:lpstr>Who Is Included in Family Size?</vt:lpstr>
      <vt:lpstr>FAFSA Processing Results</vt:lpstr>
      <vt:lpstr>FAFSA Submission Summary</vt:lpstr>
      <vt:lpstr>Institutional Student Information Record (ISIR)</vt:lpstr>
      <vt:lpstr>Making Corrections</vt:lpstr>
      <vt:lpstr>Special Circumstances</vt:lpstr>
      <vt:lpstr>PowerPoint Presentation</vt:lpstr>
      <vt:lpstr>My FAFSA is Complete, Now What?</vt:lpstr>
      <vt:lpstr>What if your offer is not enough?</vt:lpstr>
      <vt:lpstr>That’s Good to Know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Naomi R. Coe</cp:lastModifiedBy>
  <cp:revision>447</cp:revision>
  <cp:lastPrinted>2023-10-03T22:41:19Z</cp:lastPrinted>
  <dcterms:created xsi:type="dcterms:W3CDTF">2013-09-17T18:31:42Z</dcterms:created>
  <dcterms:modified xsi:type="dcterms:W3CDTF">2025-09-22T18:41:02Z</dcterms:modified>
</cp:coreProperties>
</file>